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46"/>
  </p:notesMasterIdLst>
  <p:sldIdLst>
    <p:sldId id="257" r:id="rId3"/>
    <p:sldId id="332" r:id="rId4"/>
    <p:sldId id="266" r:id="rId5"/>
    <p:sldId id="267" r:id="rId6"/>
    <p:sldId id="268" r:id="rId7"/>
    <p:sldId id="263" r:id="rId8"/>
    <p:sldId id="317" r:id="rId9"/>
    <p:sldId id="269" r:id="rId10"/>
    <p:sldId id="288" r:id="rId11"/>
    <p:sldId id="289" r:id="rId12"/>
    <p:sldId id="290" r:id="rId13"/>
    <p:sldId id="293" r:id="rId14"/>
    <p:sldId id="291" r:id="rId15"/>
    <p:sldId id="292" r:id="rId16"/>
    <p:sldId id="294" r:id="rId17"/>
    <p:sldId id="295" r:id="rId18"/>
    <p:sldId id="299" r:id="rId19"/>
    <p:sldId id="300" r:id="rId20"/>
    <p:sldId id="301" r:id="rId21"/>
    <p:sldId id="297" r:id="rId22"/>
    <p:sldId id="296" r:id="rId23"/>
    <p:sldId id="298" r:id="rId24"/>
    <p:sldId id="302" r:id="rId25"/>
    <p:sldId id="327" r:id="rId26"/>
    <p:sldId id="328" r:id="rId27"/>
    <p:sldId id="329" r:id="rId28"/>
    <p:sldId id="330" r:id="rId29"/>
    <p:sldId id="275" r:id="rId30"/>
    <p:sldId id="270" r:id="rId31"/>
    <p:sldId id="318" r:id="rId32"/>
    <p:sldId id="319" r:id="rId33"/>
    <p:sldId id="321" r:id="rId34"/>
    <p:sldId id="322" r:id="rId35"/>
    <p:sldId id="272" r:id="rId36"/>
    <p:sldId id="273" r:id="rId37"/>
    <p:sldId id="320" r:id="rId38"/>
    <p:sldId id="274" r:id="rId39"/>
    <p:sldId id="276" r:id="rId40"/>
    <p:sldId id="262" r:id="rId41"/>
    <p:sldId id="277" r:id="rId42"/>
    <p:sldId id="278" r:id="rId43"/>
    <p:sldId id="285" r:id="rId44"/>
    <p:sldId id="331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7"/>
    <p:restoredTop sz="94643"/>
  </p:normalViewPr>
  <p:slideViewPr>
    <p:cSldViewPr snapToGrid="0" snapToObjects="1">
      <p:cViewPr varScale="1">
        <p:scale>
          <a:sx n="102" d="100"/>
          <a:sy n="102" d="100"/>
        </p:scale>
        <p:origin x="19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92342E-65E3-4F49-BC4B-0A9F156DC80F}" type="datetimeFigureOut">
              <a:rPr lang="en-US" smtClean="0"/>
              <a:t>11/6/18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7DB934-95A8-2645-8356-8A4B96D4F6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336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none"/>
        </p:style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26882"/>
            <a:ext cx="9144000" cy="1655762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97F-892C-EE48-BB49-5E29AB1EEB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77B8B-D8E3-2B41-8034-8FD96863761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355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97F-892C-EE48-BB49-5E29AB1EEB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77B8B-D8E3-2B41-8034-8FD96863761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003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97F-892C-EE48-BB49-5E29AB1EEB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77B8B-D8E3-2B41-8034-8FD96863761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165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  <a:latin typeface="Cabin" panose="020B08030502020200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bin" panose="020B080305020202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bin" panose="020B0803050202020004" pitchFamily="34" charset="0"/>
              </a:defRPr>
            </a:lvl1pPr>
          </a:lstStyle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11/6/18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bin" panose="020B0803050202020004" pitchFamily="34" charset="0"/>
              </a:defRPr>
            </a:lvl1pPr>
          </a:lstStyle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bin" panose="020B0803050202020004" pitchFamily="34" charset="0"/>
              </a:defRPr>
            </a:lvl1pPr>
          </a:lstStyle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577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9214"/>
            <a:ext cx="10515600" cy="66760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11/6/18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126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11/6/18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4742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11/6/18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99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11/6/18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1911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11/6/18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5583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11/6/18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8348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11/6/18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147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97F-892C-EE48-BB49-5E29AB1EEB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77B8B-D8E3-2B41-8034-8FD96863761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1209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11/6/18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8427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11/6/18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2733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11/6/18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276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97F-892C-EE48-BB49-5E29AB1EEB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77B8B-D8E3-2B41-8034-8FD96863761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65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97F-892C-EE48-BB49-5E29AB1EEB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77B8B-D8E3-2B41-8034-8FD96863761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146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97F-892C-EE48-BB49-5E29AB1EEB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77B8B-D8E3-2B41-8034-8FD96863761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019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97F-892C-EE48-BB49-5E29AB1EEB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77B8B-D8E3-2B41-8034-8FD96863761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509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97F-892C-EE48-BB49-5E29AB1EEB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77B8B-D8E3-2B41-8034-8FD96863761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502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97F-892C-EE48-BB49-5E29AB1EEB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77B8B-D8E3-2B41-8034-8FD96863761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941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97F-892C-EE48-BB49-5E29AB1EEB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77B8B-D8E3-2B41-8034-8FD96863761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486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none"/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C4F97F-892C-EE48-BB49-5E29AB1EEB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377B8B-D8E3-2B41-8034-8FD96863761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398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67968"/>
            <a:ext cx="10515600" cy="4908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bin" panose="020B0803050202020004" pitchFamily="34" charset="0"/>
              </a:defRPr>
            </a:lvl1pPr>
          </a:lstStyle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11/6/18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bin" panose="020B0803050202020004" pitchFamily="34" charset="0"/>
              </a:defRPr>
            </a:lvl1pPr>
          </a:lstStyle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bin" panose="020B0803050202020004" pitchFamily="34" charset="0"/>
              </a:defRPr>
            </a:lvl1pPr>
          </a:lstStyle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38200" y="1011936"/>
            <a:ext cx="105156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 cstate="print">
            <a:clrChange>
              <a:clrFrom>
                <a:srgbClr val="E7E7E7"/>
              </a:clrFrom>
              <a:clrTo>
                <a:srgbClr val="E7E7E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962" y="6158602"/>
            <a:ext cx="870204" cy="67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804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bin" panose="020B0803050202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bin" panose="020B0803050202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Cabin" panose="020B0803050202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Cabin" panose="020B0803050202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Cabin" panose="020B0803050202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Cabin" panose="020B0803050202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slideshare.net/dotCloud/docker-intro-november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5.png"/><Relationship Id="rId14" Type="http://schemas.openxmlformats.org/officeDocument/2006/relationships/image" Target="../media/image36.png"/><Relationship Id="rId1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.png"/><Relationship Id="rId12" Type="http://schemas.openxmlformats.org/officeDocument/2006/relationships/image" Target="../media/image35.png"/><Relationship Id="rId13" Type="http://schemas.openxmlformats.org/officeDocument/2006/relationships/image" Target="../media/image48.png"/><Relationship Id="rId14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5.png"/><Relationship Id="rId14" Type="http://schemas.openxmlformats.org/officeDocument/2006/relationships/image" Target="../media/image36.png"/><Relationship Id="rId15" Type="http://schemas.openxmlformats.org/officeDocument/2006/relationships/image" Target="../media/image52.jpe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Containers, Docker, and </a:t>
            </a:r>
            <a:r>
              <a:rPr lang="en-US" dirty="0" err="1" smtClean="0"/>
              <a:t>Microservices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Efficient deployment of self-contained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80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Docker?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 smtClean="0"/>
              <a:t>Docker packages LXC and other tools to make creating and using images </a:t>
            </a:r>
            <a:r>
              <a:rPr lang="en-US" dirty="0" smtClean="0"/>
              <a:t>easy, standardized</a:t>
            </a:r>
            <a:endParaRPr lang="en-US" dirty="0" smtClean="0"/>
          </a:p>
          <a:p>
            <a:pPr lvl="1"/>
            <a:r>
              <a:rPr lang="en-US" dirty="0" smtClean="0"/>
              <a:t>No more DIY containers</a:t>
            </a:r>
          </a:p>
          <a:p>
            <a:r>
              <a:rPr lang="en-US" dirty="0" smtClean="0"/>
              <a:t>You can run Docker on Linux desktops and servers.</a:t>
            </a:r>
          </a:p>
          <a:p>
            <a:r>
              <a:rPr lang="en-US" dirty="0" smtClean="0"/>
              <a:t>Other OS’s can run Docker inside a VM</a:t>
            </a:r>
          </a:p>
          <a:p>
            <a:pPr lvl="1"/>
            <a:r>
              <a:rPr lang="en-US" dirty="0" err="1" smtClean="0"/>
              <a:t>MacOS</a:t>
            </a:r>
            <a:r>
              <a:rPr lang="en-US" dirty="0" smtClean="0"/>
              <a:t>: Use Virtual Box to run a Linux flavor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589" y="3497372"/>
            <a:ext cx="3308436" cy="317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62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Set up a </a:t>
            </a:r>
            <a:r>
              <a:rPr lang="en-US" dirty="0" err="1" smtClean="0"/>
              <a:t>MySql</a:t>
            </a:r>
            <a:r>
              <a:rPr lang="en-US" dirty="0" smtClean="0"/>
              <a:t>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827706"/>
            <a:ext cx="10515600" cy="312215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This creates a container named “</a:t>
            </a:r>
            <a:r>
              <a:rPr lang="en-US" dirty="0" err="1" smtClean="0"/>
              <a:t>db</a:t>
            </a:r>
            <a:r>
              <a:rPr lang="en-US" dirty="0" smtClean="0"/>
              <a:t>” </a:t>
            </a:r>
          </a:p>
          <a:p>
            <a:r>
              <a:rPr lang="en-US" dirty="0" smtClean="0"/>
              <a:t>The container runs in the background (--detach)</a:t>
            </a:r>
          </a:p>
          <a:p>
            <a:r>
              <a:rPr lang="en-US" dirty="0" smtClean="0"/>
              <a:t>We pass the environment variable MYSQL_ROOT_PASSWORD to the container.</a:t>
            </a:r>
          </a:p>
          <a:p>
            <a:r>
              <a:rPr lang="en-US" dirty="0" smtClean="0"/>
              <a:t>The container maps the host’s port 4407 to its internal port 3306 (--publish)</a:t>
            </a:r>
          </a:p>
          <a:p>
            <a:pPr lvl="1"/>
            <a:r>
              <a:rPr lang="en-US" dirty="0" smtClean="0"/>
              <a:t>3306 is the default MySQL port.</a:t>
            </a:r>
          </a:p>
          <a:p>
            <a:r>
              <a:rPr lang="en-US" dirty="0" smtClean="0"/>
              <a:t>We run the image </a:t>
            </a:r>
            <a:r>
              <a:rPr lang="en-US" dirty="0" err="1" smtClean="0"/>
              <a:t>mysql:latest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838201" y="1952727"/>
            <a:ext cx="10515599" cy="7694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200" dirty="0" err="1" smtClean="0"/>
              <a:t>docker</a:t>
            </a:r>
            <a:r>
              <a:rPr lang="en-US" sz="2200" dirty="0" smtClean="0"/>
              <a:t> run --name </a:t>
            </a:r>
            <a:r>
              <a:rPr lang="en-US" sz="2200" dirty="0" err="1" smtClean="0"/>
              <a:t>db</a:t>
            </a:r>
            <a:r>
              <a:rPr lang="en-US" sz="2200" dirty="0" smtClean="0"/>
              <a:t> --detach --</a:t>
            </a:r>
            <a:r>
              <a:rPr lang="en-US" sz="2200" dirty="0" err="1" smtClean="0"/>
              <a:t>env</a:t>
            </a:r>
            <a:r>
              <a:rPr lang="en-US" sz="2200" dirty="0" smtClean="0"/>
              <a:t> MYSQL_ROOT_PASSWORD=123 --publish 4407: 3306 </a:t>
            </a:r>
            <a:r>
              <a:rPr lang="en-US" sz="2200" dirty="0" err="1" smtClean="0"/>
              <a:t>mysql:latest</a:t>
            </a:r>
            <a:r>
              <a:rPr lang="en-US" sz="2200" dirty="0" smtClean="0"/>
              <a:t> </a:t>
            </a:r>
            <a:endParaRPr lang="en-US" sz="2200" dirty="0"/>
          </a:p>
        </p:txBody>
      </p:sp>
      <p:sp>
        <p:nvSpPr>
          <p:cNvPr id="5" name="TextBox 4"/>
          <p:cNvSpPr txBox="1"/>
          <p:nvPr/>
        </p:nvSpPr>
        <p:spPr>
          <a:xfrm>
            <a:off x="3019132" y="6130557"/>
            <a:ext cx="6153736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The command returns with a UID for our image.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1695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Happens (1/2)?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812" y="1805661"/>
            <a:ext cx="9224375" cy="482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08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Happens (2/2)?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The client command contacts the Docker daemon on your local host.</a:t>
            </a:r>
          </a:p>
          <a:p>
            <a:r>
              <a:rPr lang="en-US" dirty="0" smtClean="0"/>
              <a:t>Docker daemon looks for an image named “</a:t>
            </a:r>
            <a:r>
              <a:rPr lang="en-US" dirty="0" err="1" smtClean="0"/>
              <a:t>mysql</a:t>
            </a:r>
            <a:r>
              <a:rPr lang="en-US" dirty="0" smtClean="0"/>
              <a:t>-latest”.</a:t>
            </a:r>
          </a:p>
          <a:p>
            <a:pPr lvl="1"/>
            <a:r>
              <a:rPr lang="en-US" dirty="0" smtClean="0"/>
              <a:t>Your local repository</a:t>
            </a:r>
          </a:p>
          <a:p>
            <a:pPr lvl="1"/>
            <a:r>
              <a:rPr lang="en-US" dirty="0" err="1" smtClean="0"/>
              <a:t>DockerHub</a:t>
            </a:r>
            <a:endParaRPr lang="en-US" dirty="0" smtClean="0"/>
          </a:p>
          <a:p>
            <a:r>
              <a:rPr lang="en-US" dirty="0" smtClean="0"/>
              <a:t>If necessary, the image is copied to your local repository.</a:t>
            </a:r>
          </a:p>
          <a:p>
            <a:r>
              <a:rPr lang="en-US" dirty="0" smtClean="0"/>
              <a:t>The image is used to create an running container instance.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39474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Happens if I Run the Command Again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 the container a different name (“db2”)</a:t>
            </a:r>
          </a:p>
          <a:p>
            <a:r>
              <a:rPr lang="en-US" dirty="0" smtClean="0"/>
              <a:t>Change the --publish external port to use something besides 4407.</a:t>
            </a:r>
          </a:p>
          <a:p>
            <a:r>
              <a:rPr lang="en-US" dirty="0" smtClean="0"/>
              <a:t>You’ll get another MySQL DB identical to the first.</a:t>
            </a:r>
          </a:p>
          <a:p>
            <a:r>
              <a:rPr lang="en-US" dirty="0" smtClean="0"/>
              <a:t>Do it again. You can quickly bring up multiple independent, isolated MySQL DBs on your laptop.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717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now connect to your image and run MySQL startup scripts through an interactive shell.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exec -it </a:t>
            </a:r>
            <a:r>
              <a:rPr lang="en-US" dirty="0" err="1"/>
              <a:t>db</a:t>
            </a:r>
            <a:r>
              <a:rPr lang="en-US" dirty="0"/>
              <a:t> /</a:t>
            </a:r>
            <a:r>
              <a:rPr lang="en-US" dirty="0" smtClean="0"/>
              <a:t>bin/bash: you get a command prompt</a:t>
            </a:r>
          </a:p>
          <a:p>
            <a:pPr lvl="1"/>
            <a:r>
              <a:rPr lang="en-US" dirty="0" smtClean="0"/>
              <a:t>Remember: “</a:t>
            </a:r>
            <a:r>
              <a:rPr lang="en-US" dirty="0" err="1" smtClean="0"/>
              <a:t>db</a:t>
            </a:r>
            <a:r>
              <a:rPr lang="en-US" dirty="0" smtClean="0"/>
              <a:t>” is the name of the instance</a:t>
            </a:r>
            <a:r>
              <a:rPr lang="en-US" dirty="0" smtClean="0"/>
              <a:t>.</a:t>
            </a:r>
          </a:p>
          <a:p>
            <a:r>
              <a:rPr lang="en-US" dirty="0" smtClean="0"/>
              <a:t>But this is not the best way to do your specific configurations.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464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Your Own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“</a:t>
            </a:r>
            <a:r>
              <a:rPr lang="en-US" dirty="0" err="1" smtClean="0"/>
              <a:t>docker</a:t>
            </a:r>
            <a:r>
              <a:rPr lang="en-US" dirty="0" smtClean="0"/>
              <a:t> build” command to create your own images.</a:t>
            </a:r>
          </a:p>
          <a:p>
            <a:r>
              <a:rPr lang="en-US" dirty="0" smtClean="0"/>
              <a:t>Use a </a:t>
            </a:r>
            <a:r>
              <a:rPr lang="en-US" i="1" dirty="0" err="1" smtClean="0"/>
              <a:t>Dockerfile</a:t>
            </a:r>
            <a:r>
              <a:rPr lang="en-US" dirty="0" smtClean="0"/>
              <a:t> to specify exactly how you want your image to be created.</a:t>
            </a:r>
          </a:p>
          <a:p>
            <a:pPr lvl="1"/>
            <a:r>
              <a:rPr lang="en-US" dirty="0" smtClean="0"/>
              <a:t>See next slide</a:t>
            </a:r>
          </a:p>
          <a:p>
            <a:r>
              <a:rPr lang="en-US" dirty="0" smtClean="0"/>
              <a:t>Save your image to a repository after you build it with “</a:t>
            </a:r>
            <a:r>
              <a:rPr lang="en-US" dirty="0" err="1" smtClean="0"/>
              <a:t>docker</a:t>
            </a:r>
            <a:r>
              <a:rPr lang="en-US" dirty="0" smtClean="0"/>
              <a:t> push”</a:t>
            </a:r>
          </a:p>
          <a:p>
            <a:pPr lvl="1"/>
            <a:r>
              <a:rPr lang="en-US" dirty="0" smtClean="0"/>
              <a:t>You don’t need to run “</a:t>
            </a:r>
            <a:r>
              <a:rPr lang="en-US" dirty="0" err="1" smtClean="0"/>
              <a:t>docker</a:t>
            </a:r>
            <a:r>
              <a:rPr lang="en-US" dirty="0" smtClean="0"/>
              <a:t> build” every time</a:t>
            </a:r>
          </a:p>
          <a:p>
            <a:pPr lvl="1"/>
            <a:r>
              <a:rPr lang="en-US" dirty="0" smtClean="0"/>
              <a:t>See “Docker Hub” in a couple of slides.</a:t>
            </a:r>
          </a:p>
        </p:txBody>
      </p:sp>
    </p:spTree>
    <p:extLst>
      <p:ext uri="{BB962C8B-B14F-4D97-AF65-F5344CB8AC3E}">
        <p14:creationId xmlns:p14="http://schemas.microsoft.com/office/powerpoint/2010/main" val="946264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3044" y="220569"/>
            <a:ext cx="10515600" cy="6001643"/>
          </a:xfrm>
          <a:prstGeom prst="rect">
            <a:avLst/>
          </a:prstGeom>
          <a:ln>
            <a:solidFill>
              <a:schemeClr val="accent5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smtClean="0"/>
              <a:t># A basic apache server. To use either add or bind mount content under /</a:t>
            </a:r>
            <a:r>
              <a:rPr lang="en-US" sz="2400" dirty="0" err="1" smtClean="0"/>
              <a:t>var</a:t>
            </a:r>
            <a:r>
              <a:rPr lang="en-US" sz="2400" dirty="0" smtClean="0"/>
              <a:t>/www </a:t>
            </a:r>
          </a:p>
          <a:p>
            <a:r>
              <a:rPr lang="en-US" sz="2400" b="1" dirty="0" smtClean="0"/>
              <a:t>FROM</a:t>
            </a:r>
            <a:r>
              <a:rPr lang="en-US" sz="2400" dirty="0" smtClean="0"/>
              <a:t> ubuntu:12.04 </a:t>
            </a:r>
          </a:p>
          <a:p>
            <a:r>
              <a:rPr lang="en-US" sz="2400" b="1" dirty="0" smtClean="0"/>
              <a:t>MAINTAINER</a:t>
            </a:r>
            <a:r>
              <a:rPr lang="en-US" sz="2400" dirty="0" smtClean="0"/>
              <a:t> </a:t>
            </a:r>
            <a:r>
              <a:rPr lang="en-US" sz="2400" dirty="0" err="1" smtClean="0"/>
              <a:t>Kimbro</a:t>
            </a:r>
            <a:r>
              <a:rPr lang="en-US" sz="2400" dirty="0" smtClean="0"/>
              <a:t> </a:t>
            </a:r>
            <a:r>
              <a:rPr lang="en-US" sz="2400" dirty="0" err="1" smtClean="0"/>
              <a:t>Staken</a:t>
            </a:r>
            <a:r>
              <a:rPr lang="en-US" sz="2400" dirty="0" smtClean="0"/>
              <a:t> version: 0.1 </a:t>
            </a:r>
          </a:p>
          <a:p>
            <a:endParaRPr lang="en-US" sz="2400" dirty="0" smtClean="0"/>
          </a:p>
          <a:p>
            <a:r>
              <a:rPr lang="en-US" sz="2400" b="1" dirty="0" smtClean="0"/>
              <a:t>RUN</a:t>
            </a:r>
            <a:r>
              <a:rPr lang="en-US" sz="2400" dirty="0" smtClean="0"/>
              <a:t> apt-get update &amp;&amp; apt-get install -y apache2 &amp;&amp; apt-get clean &amp;&amp; </a:t>
            </a:r>
            <a:r>
              <a:rPr lang="en-US" sz="2400" dirty="0" err="1" smtClean="0"/>
              <a:t>rm</a:t>
            </a:r>
            <a:r>
              <a:rPr lang="en-US" sz="2400" dirty="0" smtClean="0"/>
              <a:t> -</a:t>
            </a:r>
            <a:r>
              <a:rPr lang="en-US" sz="2400" dirty="0" err="1" smtClean="0"/>
              <a:t>rf</a:t>
            </a:r>
            <a:r>
              <a:rPr lang="en-US" sz="2400" dirty="0" smtClean="0"/>
              <a:t> /</a:t>
            </a:r>
            <a:r>
              <a:rPr lang="en-US" sz="2400" dirty="0" err="1" smtClean="0"/>
              <a:t>var</a:t>
            </a:r>
            <a:r>
              <a:rPr lang="en-US" sz="2400" dirty="0" smtClean="0"/>
              <a:t>/lib/apt/lists/*</a:t>
            </a:r>
          </a:p>
          <a:p>
            <a:r>
              <a:rPr lang="en-US" sz="2400" dirty="0" smtClean="0"/>
              <a:t> </a:t>
            </a:r>
          </a:p>
          <a:p>
            <a:r>
              <a:rPr lang="en-US" sz="2400" b="1" dirty="0" smtClean="0"/>
              <a:t>ENV</a:t>
            </a:r>
            <a:r>
              <a:rPr lang="en-US" sz="2400" dirty="0" smtClean="0"/>
              <a:t> APACHE_RUN_USER www-data </a:t>
            </a:r>
          </a:p>
          <a:p>
            <a:r>
              <a:rPr lang="en-US" sz="2400" b="1" dirty="0" smtClean="0"/>
              <a:t>ENV</a:t>
            </a:r>
            <a:r>
              <a:rPr lang="en-US" sz="2400" dirty="0" smtClean="0"/>
              <a:t> APACHE_RUN_GROUP www-data </a:t>
            </a:r>
          </a:p>
          <a:p>
            <a:r>
              <a:rPr lang="en-US" sz="2400" b="1" dirty="0" smtClean="0"/>
              <a:t>ENV</a:t>
            </a:r>
            <a:r>
              <a:rPr lang="en-US" sz="2400" dirty="0" smtClean="0"/>
              <a:t> APACHE_LOG_DIR /</a:t>
            </a:r>
            <a:r>
              <a:rPr lang="en-US" sz="2400" dirty="0" err="1" smtClean="0"/>
              <a:t>var</a:t>
            </a:r>
            <a:r>
              <a:rPr lang="en-US" sz="2400" dirty="0" smtClean="0"/>
              <a:t>/log/apache2 </a:t>
            </a:r>
          </a:p>
          <a:p>
            <a:endParaRPr lang="en-US" sz="2400" dirty="0"/>
          </a:p>
          <a:p>
            <a:r>
              <a:rPr lang="en-US" sz="2400" b="1" dirty="0" smtClean="0"/>
              <a:t>ADD</a:t>
            </a:r>
            <a:r>
              <a:rPr lang="en-US" sz="2400" dirty="0" smtClean="0"/>
              <a:t> ./</a:t>
            </a:r>
            <a:r>
              <a:rPr lang="en-US" sz="2400" dirty="0" err="1" smtClean="0"/>
              <a:t>index.html</a:t>
            </a:r>
            <a:r>
              <a:rPr lang="en-US" sz="2400" dirty="0" smtClean="0"/>
              <a:t> /</a:t>
            </a:r>
            <a:r>
              <a:rPr lang="en-US" sz="2400" dirty="0" err="1" smtClean="0"/>
              <a:t>var</a:t>
            </a:r>
            <a:r>
              <a:rPr lang="en-US" sz="2400" dirty="0" smtClean="0"/>
              <a:t>/www/html/</a:t>
            </a:r>
          </a:p>
          <a:p>
            <a:endParaRPr lang="en-US" sz="2400" dirty="0" smtClean="0"/>
          </a:p>
          <a:p>
            <a:r>
              <a:rPr lang="en-US" sz="2400" b="1" dirty="0" smtClean="0"/>
              <a:t>EXPOSE</a:t>
            </a:r>
            <a:r>
              <a:rPr lang="en-US" sz="2400" dirty="0" smtClean="0"/>
              <a:t> 80 </a:t>
            </a:r>
          </a:p>
          <a:p>
            <a:endParaRPr lang="en-US" sz="2400" dirty="0"/>
          </a:p>
          <a:p>
            <a:r>
              <a:rPr lang="en-US" sz="2400" b="1" dirty="0" smtClean="0"/>
              <a:t>CMD</a:t>
            </a:r>
            <a:r>
              <a:rPr lang="en-US" sz="2400" dirty="0" smtClean="0"/>
              <a:t> ["/</a:t>
            </a:r>
            <a:r>
              <a:rPr lang="en-US" sz="2400" dirty="0" err="1" smtClean="0"/>
              <a:t>usr</a:t>
            </a:r>
            <a:r>
              <a:rPr lang="en-US" sz="2400" dirty="0" smtClean="0"/>
              <a:t>/</a:t>
            </a:r>
            <a:r>
              <a:rPr lang="en-US" sz="2400" dirty="0" err="1" smtClean="0"/>
              <a:t>sbin</a:t>
            </a:r>
            <a:r>
              <a:rPr lang="en-US" sz="2400" dirty="0" smtClean="0"/>
              <a:t>/apache2", "-D", "FOREGROUND"]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3653850" y="6325737"/>
            <a:ext cx="473398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kstaken</a:t>
            </a:r>
            <a:r>
              <a:rPr lang="en-US" dirty="0" smtClean="0"/>
              <a:t>/</a:t>
            </a:r>
            <a:r>
              <a:rPr lang="en-US" dirty="0" err="1" smtClean="0"/>
              <a:t>dockerfile</a:t>
            </a:r>
            <a:r>
              <a:rPr lang="en-US" dirty="0" smtClean="0"/>
              <a:t>-examples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57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271311"/>
              </p:ext>
            </p:extLst>
          </p:nvPr>
        </p:nvGraphicFramePr>
        <p:xfrm>
          <a:off x="488515" y="125262"/>
          <a:ext cx="11210795" cy="58371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42367"/>
                <a:gridCol w="8868428"/>
              </a:tblGrid>
              <a:tr h="57109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Keyword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Description</a:t>
                      </a:r>
                      <a:endParaRPr lang="en-US" sz="2400" dirty="0"/>
                    </a:p>
                  </a:txBody>
                  <a:tcPr/>
                </a:tc>
              </a:tr>
              <a:tr h="57109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FROM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The base image to use</a:t>
                      </a:r>
                      <a:endParaRPr lang="en-US" sz="2400" dirty="0"/>
                    </a:p>
                  </a:txBody>
                  <a:tcPr/>
                </a:tc>
              </a:tr>
              <a:tr h="98571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RUN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Execute</a:t>
                      </a:r>
                      <a:r>
                        <a:rPr lang="en-US" sz="2400" baseline="0" dirty="0" smtClean="0"/>
                        <a:t> these commands on the base image and make a new image.</a:t>
                      </a:r>
                      <a:endParaRPr lang="en-US" sz="2400" dirty="0"/>
                    </a:p>
                  </a:txBody>
                  <a:tcPr/>
                </a:tc>
              </a:tr>
              <a:tr h="98571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ENV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Set</a:t>
                      </a:r>
                      <a:r>
                        <a:rPr lang="en-US" sz="2400" baseline="0" dirty="0" smtClean="0"/>
                        <a:t> image-wide environment variables; these can also be used by other elements of the </a:t>
                      </a:r>
                      <a:r>
                        <a:rPr lang="en-US" sz="2400" baseline="0" dirty="0" err="1" smtClean="0"/>
                        <a:t>Dockerfile</a:t>
                      </a:r>
                      <a:endParaRPr lang="en-US" sz="2400" dirty="0"/>
                    </a:p>
                  </a:txBody>
                  <a:tcPr/>
                </a:tc>
              </a:tr>
              <a:tr h="752076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CMD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Executes</a:t>
                      </a:r>
                      <a:r>
                        <a:rPr lang="en-US" sz="2400" baseline="0" dirty="0" smtClean="0"/>
                        <a:t> the specified command. Use this to start services.</a:t>
                      </a:r>
                      <a:endParaRPr lang="en-US" sz="2400" dirty="0"/>
                    </a:p>
                  </a:txBody>
                  <a:tcPr/>
                </a:tc>
              </a:tr>
              <a:tr h="98571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ADD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Copies</a:t>
                      </a:r>
                      <a:r>
                        <a:rPr lang="en-US" sz="2400" baseline="0" dirty="0" smtClean="0"/>
                        <a:t> all specified files and directories from the host to the image.</a:t>
                      </a:r>
                      <a:endParaRPr lang="en-US" sz="2400" dirty="0"/>
                    </a:p>
                  </a:txBody>
                  <a:tcPr/>
                </a:tc>
              </a:tr>
              <a:tr h="98571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EXPOSE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Specifies</a:t>
                      </a:r>
                      <a:r>
                        <a:rPr lang="en-US" sz="2400" baseline="0" dirty="0" smtClean="0"/>
                        <a:t> the ports that the container will listen to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246324" y="6137753"/>
            <a:ext cx="3734227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Some </a:t>
            </a:r>
            <a:r>
              <a:rPr lang="en-US" sz="2400" dirty="0" err="1" smtClean="0"/>
              <a:t>Dockerfile</a:t>
            </a:r>
            <a:r>
              <a:rPr lang="en-US" sz="2400" dirty="0" smtClean="0"/>
              <a:t> commands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7593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Docker Hub is a repository for Docker images.</a:t>
            </a:r>
          </a:p>
          <a:p>
            <a:r>
              <a:rPr lang="en-US" dirty="0" smtClean="0"/>
              <a:t>You interact with it a lot like GitHub</a:t>
            </a:r>
          </a:p>
          <a:p>
            <a:pPr lvl="1"/>
            <a:r>
              <a:rPr lang="en-US" i="1" dirty="0" err="1"/>
              <a:t>d</a:t>
            </a:r>
            <a:r>
              <a:rPr lang="en-US" i="1" dirty="0" err="1" smtClean="0"/>
              <a:t>ocker</a:t>
            </a:r>
            <a:r>
              <a:rPr lang="en-US" i="1" dirty="0" smtClean="0"/>
              <a:t> push </a:t>
            </a:r>
            <a:r>
              <a:rPr lang="en-US" dirty="0" smtClean="0"/>
              <a:t>command pushes a local image to Docker Hub</a:t>
            </a:r>
          </a:p>
          <a:p>
            <a:pPr lvl="1"/>
            <a:r>
              <a:rPr lang="en-US" dirty="0" smtClean="0"/>
              <a:t>Ex: </a:t>
            </a:r>
            <a:r>
              <a:rPr lang="en-US" i="1" dirty="0" err="1" smtClean="0"/>
              <a:t>docker</a:t>
            </a:r>
            <a:r>
              <a:rPr lang="en-US" i="1" dirty="0" smtClean="0"/>
              <a:t> push </a:t>
            </a:r>
            <a:r>
              <a:rPr lang="en-US" i="1" dirty="0" err="1" smtClean="0"/>
              <a:t>yourUserName</a:t>
            </a:r>
            <a:r>
              <a:rPr lang="en-US" i="1" dirty="0" smtClean="0"/>
              <a:t>/gateway-service-X </a:t>
            </a:r>
            <a:r>
              <a:rPr lang="en-US" dirty="0" smtClean="0"/>
              <a:t>will push a local image named “</a:t>
            </a:r>
            <a:r>
              <a:rPr lang="en-US" dirty="0" err="1" smtClean="0"/>
              <a:t>yourUserName</a:t>
            </a:r>
            <a:r>
              <a:rPr lang="en-US" dirty="0" smtClean="0"/>
              <a:t>/gateway-service-X” to Docker Hub.</a:t>
            </a:r>
          </a:p>
          <a:p>
            <a:pPr lvl="1"/>
            <a:r>
              <a:rPr lang="en-US" dirty="0" smtClean="0"/>
              <a:t>You need to use Docker tags and namespaces to do this correctly.</a:t>
            </a:r>
          </a:p>
          <a:p>
            <a:r>
              <a:rPr lang="en-US" dirty="0" smtClean="0"/>
              <a:t>You can check out your own images anywhere</a:t>
            </a:r>
          </a:p>
          <a:p>
            <a:pPr lvl="1"/>
            <a:r>
              <a:rPr lang="en-US" dirty="0" smtClean="0"/>
              <a:t>Run </a:t>
            </a:r>
            <a:r>
              <a:rPr lang="en-US" i="1" dirty="0" err="1" smtClean="0"/>
              <a:t>docker</a:t>
            </a:r>
            <a:r>
              <a:rPr lang="en-US" i="1" dirty="0" smtClean="0"/>
              <a:t> run </a:t>
            </a:r>
            <a:r>
              <a:rPr lang="en-US" i="1" dirty="0" err="1" smtClean="0"/>
              <a:t>yourUserName</a:t>
            </a:r>
            <a:r>
              <a:rPr lang="en-US" i="1" dirty="0" smtClean="0"/>
              <a:t>/gateway-service-X</a:t>
            </a:r>
            <a:r>
              <a:rPr lang="en-US" dirty="0" smtClean="0"/>
              <a:t> on Travis-CI, for example</a:t>
            </a:r>
          </a:p>
          <a:p>
            <a:r>
              <a:rPr lang="en-US" dirty="0" smtClean="0"/>
              <a:t>Use Docker Hub to also get common images from trusted providers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docker</a:t>
            </a:r>
            <a:r>
              <a:rPr lang="en-US" dirty="0" smtClean="0"/>
              <a:t> search”</a:t>
            </a:r>
          </a:p>
          <a:p>
            <a:r>
              <a:rPr lang="en-US" dirty="0" smtClean="0"/>
              <a:t>You can connect your images to GitHub repos to trigger automatic builds if you have a build file.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490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50585" y="3639785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API Server</a:t>
            </a: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677172" y="48738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Manager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883911" y="48738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Metadata Server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30243" y="3378819"/>
            <a:ext cx="8240751" cy="331191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29572" y="50262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Manager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981972" y="51786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Manager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134372" y="53310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Manager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286772" y="54834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Manager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439172" y="56358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Manager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036311" y="50262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Metadata Server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88711" y="51786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Metadata Server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341111" y="53310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Metadata Server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493511" y="54834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Metadata Server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645911" y="56358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Metadata Server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402985" y="3792185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API Server</a:t>
            </a: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555385" y="3944585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API Server</a:t>
            </a: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707785" y="4096985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API Server</a:t>
            </a: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295189" y="391446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API Server</a:t>
            </a:r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935065" y="162551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Manager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655315" y="1625513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Metadata Server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590696" y="200722"/>
            <a:ext cx="4995746" cy="254286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/>
          <p:cNvSpPr/>
          <p:nvPr/>
        </p:nvSpPr>
        <p:spPr>
          <a:xfrm>
            <a:off x="6032812" y="2778573"/>
            <a:ext cx="234176" cy="5556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43501" y="200721"/>
            <a:ext cx="2790871" cy="30256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You can put all your </a:t>
            </a:r>
            <a:r>
              <a:rPr lang="en-US" sz="3200" dirty="0" err="1" smtClean="0"/>
              <a:t>Microservices</a:t>
            </a:r>
            <a:r>
              <a:rPr lang="en-US" sz="3200" dirty="0" smtClean="0"/>
              <a:t> into containers</a:t>
            </a:r>
            <a:endParaRPr lang="en-US" sz="3200" dirty="0"/>
          </a:p>
        </p:txBody>
      </p:sp>
      <p:sp>
        <p:nvSpPr>
          <p:cNvPr id="27" name="Rectangle 26"/>
          <p:cNvSpPr/>
          <p:nvPr/>
        </p:nvSpPr>
        <p:spPr>
          <a:xfrm>
            <a:off x="9042766" y="200723"/>
            <a:ext cx="2790871" cy="30256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And more: couple containers to your CI/CD system, use resource managers to manage them.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4096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Multiple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now create another container to run a Web server and connect to your DB.</a:t>
            </a:r>
          </a:p>
          <a:p>
            <a:r>
              <a:rPr lang="en-US" dirty="0" smtClean="0"/>
              <a:t>Use your favorite technology</a:t>
            </a:r>
          </a:p>
          <a:p>
            <a:pPr lvl="1"/>
            <a:r>
              <a:rPr lang="en-US" dirty="0" err="1" smtClean="0"/>
              <a:t>Node.js</a:t>
            </a:r>
            <a:r>
              <a:rPr lang="en-US" dirty="0" smtClean="0"/>
              <a:t>, Tomcat + JSP, PHP, etc.</a:t>
            </a:r>
          </a:p>
          <a:p>
            <a:r>
              <a:rPr lang="en-US" dirty="0" smtClean="0"/>
              <a:t>You could also choose to run both the web application and the DB in the same container.</a:t>
            </a:r>
            <a:endParaRPr lang="en-US" dirty="0"/>
          </a:p>
          <a:p>
            <a:pPr lvl="1"/>
            <a:r>
              <a:rPr lang="en-US" dirty="0" smtClean="0"/>
              <a:t>Which is better?</a:t>
            </a:r>
          </a:p>
        </p:txBody>
      </p:sp>
    </p:spTree>
    <p:extLst>
      <p:ext uri="{BB962C8B-B14F-4D97-AF65-F5344CB8AC3E}">
        <p14:creationId xmlns:p14="http://schemas.microsoft.com/office/powerpoint/2010/main" val="185407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Connecting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18824"/>
          </a:xfrm>
        </p:spPr>
        <p:txBody>
          <a:bodyPr/>
          <a:lstStyle/>
          <a:p>
            <a:r>
              <a:rPr lang="en-US" dirty="0" smtClean="0"/>
              <a:t>Use linking to allow containers to communicate with each other securely without exposing ports.</a:t>
            </a:r>
          </a:p>
          <a:p>
            <a:r>
              <a:rPr lang="en-US" dirty="0" smtClean="0"/>
              <a:t>A linked container shares its environment variables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0" y="3757809"/>
            <a:ext cx="12139720" cy="97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0" y="5129014"/>
            <a:ext cx="12139720" cy="125195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6122140" y="4584527"/>
            <a:ext cx="0" cy="7640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325643" y="4781904"/>
            <a:ext cx="432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Link: the </a:t>
            </a:r>
            <a:r>
              <a:rPr lang="en-US" dirty="0" err="1" smtClean="0"/>
              <a:t>db</a:t>
            </a:r>
            <a:r>
              <a:rPr lang="en-US" dirty="0" smtClean="0"/>
              <a:t> doesn’t need to expose a port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8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Composing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Docker Compose </a:t>
            </a:r>
            <a:r>
              <a:rPr lang="en-US" dirty="0"/>
              <a:t>is a tool for defining and running multi-container Docker applications.</a:t>
            </a:r>
            <a:endParaRPr lang="en-US" dirty="0" smtClean="0"/>
          </a:p>
          <a:p>
            <a:r>
              <a:rPr lang="en-US" dirty="0" smtClean="0"/>
              <a:t>Docker Compose lets you specify in a single YAML file how to create all the containers you need on a single host.</a:t>
            </a:r>
          </a:p>
          <a:p>
            <a:r>
              <a:rPr lang="en-US" i="1" dirty="0" err="1" smtClean="0"/>
              <a:t>docker</a:t>
            </a:r>
            <a:r>
              <a:rPr lang="en-US" i="1" dirty="0" smtClean="0"/>
              <a:t>-compose build: </a:t>
            </a:r>
            <a:r>
              <a:rPr lang="en-US" dirty="0" smtClean="0"/>
              <a:t>creates instances for all the images specified in </a:t>
            </a:r>
            <a:r>
              <a:rPr lang="en-US" dirty="0" err="1" smtClean="0"/>
              <a:t>docker-compose.yml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72398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2465" y="87683"/>
            <a:ext cx="4609579" cy="107721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Example </a:t>
            </a:r>
            <a:r>
              <a:rPr lang="en-US" sz="3200" dirty="0" err="1" smtClean="0"/>
              <a:t>docker-compose.yml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7202465" y="1177446"/>
            <a:ext cx="4609579" cy="48320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This example creates 2 services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/>
              <a:t>users-service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err="1" smtClean="0"/>
              <a:t>db</a:t>
            </a: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800" i="1" dirty="0" smtClean="0"/>
              <a:t>build: </a:t>
            </a:r>
            <a:r>
              <a:rPr lang="en-US" sz="2800" dirty="0" smtClean="0"/>
              <a:t>this tells Docker Compose where to find the </a:t>
            </a:r>
            <a:r>
              <a:rPr lang="en-US" sz="2800" dirty="0" err="1" smtClean="0"/>
              <a:t>Dockerfile</a:t>
            </a:r>
            <a:r>
              <a:rPr lang="en-US" sz="2800" dirty="0" smtClean="0"/>
              <a:t>.</a:t>
            </a:r>
            <a:endParaRPr lang="en-US" sz="2800" i="1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Note users-service depends on </a:t>
            </a:r>
            <a:r>
              <a:rPr lang="en-US" sz="2800" dirty="0" err="1" smtClean="0"/>
              <a:t>db</a:t>
            </a: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800" i="1" dirty="0" err="1" smtClean="0"/>
              <a:t>docker</a:t>
            </a:r>
            <a:r>
              <a:rPr lang="en-US" sz="2800" i="1" dirty="0" smtClean="0"/>
              <a:t>-compose up </a:t>
            </a:r>
            <a:r>
              <a:rPr lang="en-US" sz="2800" dirty="0" smtClean="0"/>
              <a:t>will start all the services.</a:t>
            </a:r>
            <a:endParaRPr lang="en-US" sz="2800" i="1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80825" cy="617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81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smtClean="0"/>
              <a:t>Volumes </a:t>
            </a:r>
            <a:r>
              <a:rPr lang="en-US" dirty="0"/>
              <a:t>and the S</a:t>
            </a:r>
            <a:r>
              <a:rPr lang="en-US" dirty="0" smtClean="0"/>
              <a:t>torage </a:t>
            </a:r>
            <a:r>
              <a:rPr lang="en-US" dirty="0"/>
              <a:t>D</a:t>
            </a:r>
            <a:r>
              <a:rPr lang="en-US" dirty="0" smtClean="0"/>
              <a:t>river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When a container is deleted, any data written to the container that is not stored in a </a:t>
            </a:r>
            <a:r>
              <a:rPr lang="en-US" i="1" dirty="0"/>
              <a:t>data volume</a:t>
            </a:r>
            <a:r>
              <a:rPr lang="en-US" dirty="0"/>
              <a:t> is deleted along with the container.</a:t>
            </a:r>
          </a:p>
          <a:p>
            <a:r>
              <a:rPr lang="en-US" dirty="0"/>
              <a:t>A data volume is a directory or file in the Docker host’s filesystem that is mounted directly into a container.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101091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492" y="488515"/>
            <a:ext cx="7784772" cy="49978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29758" y="6025019"/>
            <a:ext cx="8276240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Docker volumes allow containers to mount the host’s file system.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636868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8200" y="651353"/>
            <a:ext cx="10515599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$ </a:t>
            </a:r>
            <a:r>
              <a:rPr lang="en-US" sz="2400" dirty="0" err="1"/>
              <a:t>docker</a:t>
            </a:r>
            <a:r>
              <a:rPr lang="en-US" sz="2400" dirty="0"/>
              <a:t> </a:t>
            </a:r>
            <a:r>
              <a:rPr lang="en-US" sz="2400" b="1" dirty="0"/>
              <a:t>run</a:t>
            </a:r>
            <a:r>
              <a:rPr lang="en-US" sz="2400" dirty="0"/>
              <a:t> -d -P --name web -v </a:t>
            </a:r>
            <a:r>
              <a:rPr lang="en-US" sz="2400" dirty="0" smtClean="0"/>
              <a:t>/data:/data </a:t>
            </a:r>
            <a:r>
              <a:rPr lang="en-US" sz="2400" dirty="0"/>
              <a:t>training/</a:t>
            </a:r>
            <a:r>
              <a:rPr lang="en-US" sz="2400" dirty="0" err="1"/>
              <a:t>webapp</a:t>
            </a:r>
            <a:r>
              <a:rPr lang="en-US" sz="2400" dirty="0"/>
              <a:t> python </a:t>
            </a:r>
            <a:r>
              <a:rPr lang="en-US" sz="2400" dirty="0" err="1"/>
              <a:t>app.py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432247"/>
            <a:ext cx="10515599" cy="95410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This will mount </a:t>
            </a:r>
            <a:r>
              <a:rPr lang="en-US" sz="2800" smtClean="0"/>
              <a:t>the host’s /data </a:t>
            </a:r>
            <a:r>
              <a:rPr lang="en-US" sz="2800" dirty="0" smtClean="0"/>
              <a:t>directory to </a:t>
            </a:r>
            <a:r>
              <a:rPr lang="en-US" sz="2800" smtClean="0"/>
              <a:t>the /data directory </a:t>
            </a:r>
            <a:r>
              <a:rPr lang="en-US" sz="2800" dirty="0" smtClean="0"/>
              <a:t>in the container. 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74245"/>
            <a:ext cx="6190643" cy="397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166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Dangerous Waters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1825625"/>
            <a:ext cx="5625230" cy="4351338"/>
          </a:xfrm>
        </p:spPr>
        <p:txBody>
          <a:bodyPr/>
          <a:lstStyle/>
          <a:p>
            <a:r>
              <a:rPr lang="en-US" dirty="0" smtClean="0"/>
              <a:t>Mounting the host’s file system should be done with care.</a:t>
            </a:r>
          </a:p>
          <a:p>
            <a:r>
              <a:rPr lang="en-US" dirty="0" smtClean="0"/>
              <a:t>Containers owned by different users can access each other’s data.</a:t>
            </a:r>
          </a:p>
          <a:p>
            <a:r>
              <a:rPr lang="en-US" dirty="0" smtClean="0"/>
              <a:t>You can a</a:t>
            </a:r>
            <a:r>
              <a:rPr lang="en-US" dirty="0" smtClean="0"/>
              <a:t>ccidentally give the </a:t>
            </a:r>
            <a:r>
              <a:rPr lang="en-US" dirty="0" smtClean="0"/>
              <a:t>container too many privileges on the host’s file system.</a:t>
            </a:r>
          </a:p>
          <a:p>
            <a:r>
              <a:rPr lang="en-US" dirty="0" smtClean="0"/>
              <a:t>State gets bound to a specific host.</a:t>
            </a:r>
          </a:p>
          <a:p>
            <a:r>
              <a:rPr lang="en-US" dirty="0" smtClean="0"/>
              <a:t>This is where VMs can help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754" y="2240571"/>
            <a:ext cx="5279528" cy="352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200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Docker Big Picture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Some </a:t>
            </a:r>
            <a:r>
              <a:rPr lang="en-US" dirty="0"/>
              <a:t>slides courtesy of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www.slideshare.net/dotCloud/docker-intro-november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4464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72836" cy="35104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Docker replaces the need for DIY containers</a:t>
            </a:r>
          </a:p>
          <a:p>
            <a:r>
              <a:rPr lang="en-US" dirty="0" smtClean="0"/>
              <a:t>Docker uses LXC containerization + </a:t>
            </a:r>
            <a:r>
              <a:rPr lang="en-US" dirty="0" err="1" smtClean="0"/>
              <a:t>AuFS</a:t>
            </a:r>
            <a:endParaRPr lang="en-US" dirty="0" smtClean="0"/>
          </a:p>
          <a:p>
            <a:pPr lvl="1"/>
            <a:r>
              <a:rPr lang="en-US" dirty="0" err="1" smtClean="0"/>
              <a:t>AuFS</a:t>
            </a:r>
            <a:r>
              <a:rPr lang="en-US" dirty="0" smtClean="0"/>
              <a:t> lets Docker containers share common files</a:t>
            </a:r>
          </a:p>
          <a:p>
            <a:pPr lvl="1"/>
            <a:r>
              <a:rPr lang="en-US" dirty="0" err="1" smtClean="0"/>
              <a:t>AuFS</a:t>
            </a:r>
            <a:r>
              <a:rPr lang="en-US" dirty="0" smtClean="0"/>
              <a:t> also allows you to have efficient version control of container images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822" y="1888255"/>
            <a:ext cx="6475956" cy="40001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8932" y="5770406"/>
            <a:ext cx="106972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manist" charset="0"/>
              </a:rPr>
              <a:t>Because each container has its own thin writable container layer, and all changes are stored in this container layer, </a:t>
            </a:r>
            <a:r>
              <a:rPr lang="en-US" dirty="0" smtClean="0">
                <a:solidFill>
                  <a:srgbClr val="000000"/>
                </a:solidFill>
                <a:latin typeface="Geomanist" charset="0"/>
              </a:rPr>
              <a:t>multiple </a:t>
            </a:r>
            <a:r>
              <a:rPr lang="en-US" dirty="0">
                <a:solidFill>
                  <a:srgbClr val="000000"/>
                </a:solidFill>
                <a:latin typeface="Geomanist" charset="0"/>
              </a:rPr>
              <a:t>containers can share access to the same underlying image and yet have their own data state.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623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Hypervisor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4986403" cy="478811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Hypervisors provide software emulated hardware and support multiple OS tenants.</a:t>
            </a:r>
          </a:p>
          <a:p>
            <a:r>
              <a:rPr lang="en-US" dirty="0" smtClean="0"/>
              <a:t>Type </a:t>
            </a:r>
            <a:r>
              <a:rPr lang="en-US" dirty="0"/>
              <a:t>1 Hypervisors run directly on the </a:t>
            </a:r>
            <a:r>
              <a:rPr lang="en-US" dirty="0" smtClean="0"/>
              <a:t>hardware</a:t>
            </a:r>
          </a:p>
          <a:p>
            <a:pPr lvl="1"/>
            <a:r>
              <a:rPr lang="en-US" dirty="0"/>
              <a:t>Kernel-based Virtual Machine (KVM)</a:t>
            </a:r>
          </a:p>
          <a:p>
            <a:pPr lvl="1"/>
            <a:r>
              <a:rPr lang="en-US" dirty="0"/>
              <a:t>Xen: Amazon uses (or used) </a:t>
            </a:r>
            <a:r>
              <a:rPr lang="en-US" dirty="0" smtClean="0"/>
              <a:t>this</a:t>
            </a:r>
          </a:p>
          <a:p>
            <a:r>
              <a:rPr lang="en-US" dirty="0" smtClean="0"/>
              <a:t>Type 2 Hypervisors run as another program in the </a:t>
            </a:r>
            <a:r>
              <a:rPr lang="en-US" dirty="0" err="1" smtClean="0"/>
              <a:t>HostOS</a:t>
            </a:r>
            <a:endParaRPr lang="en-US" dirty="0" smtClean="0"/>
          </a:p>
          <a:p>
            <a:pPr lvl="1"/>
            <a:r>
              <a:rPr lang="en-US" dirty="0" smtClean="0"/>
              <a:t>Virtual Box</a:t>
            </a:r>
          </a:p>
          <a:p>
            <a:pPr lvl="1"/>
            <a:r>
              <a:rPr lang="en-US" dirty="0" smtClean="0"/>
              <a:t>VMWare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25625"/>
            <a:ext cx="5175089" cy="498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20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Package </a:t>
            </a:r>
            <a:r>
              <a:rPr lang="en-US" dirty="0"/>
              <a:t>an application and all its dependencies in a single container.</a:t>
            </a:r>
          </a:p>
          <a:p>
            <a:r>
              <a:rPr lang="en-US" dirty="0"/>
              <a:t>Shield applications from host OS dependencies</a:t>
            </a:r>
          </a:p>
          <a:p>
            <a:r>
              <a:rPr lang="en-US" dirty="0"/>
              <a:t>Shield applications from other applications’ conflicting dependencies.</a:t>
            </a:r>
          </a:p>
          <a:p>
            <a:r>
              <a:rPr lang="en-US" dirty="0"/>
              <a:t>Provide standard </a:t>
            </a:r>
            <a:r>
              <a:rPr lang="en-US" dirty="0" err="1"/>
              <a:t>docker</a:t>
            </a:r>
            <a:r>
              <a:rPr lang="en-US" dirty="0"/>
              <a:t> images for common applications.</a:t>
            </a:r>
          </a:p>
          <a:p>
            <a:r>
              <a:rPr lang="en-US" dirty="0"/>
              <a:t>Allow you to assemble containers into composite applications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6062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and </a:t>
            </a:r>
            <a:r>
              <a:rPr lang="en-US" dirty="0" err="1" smtClean="0"/>
              <a:t>Microservices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pack a lot of </a:t>
            </a:r>
            <a:r>
              <a:rPr lang="en-US" dirty="0" err="1"/>
              <a:t>docker</a:t>
            </a:r>
            <a:r>
              <a:rPr lang="en-US" dirty="0"/>
              <a:t> containers into a host computer without adding a lot of virtualization overhead.</a:t>
            </a:r>
          </a:p>
          <a:p>
            <a:r>
              <a:rPr lang="en-US" dirty="0"/>
              <a:t>Sounds like a good fit for </a:t>
            </a:r>
            <a:r>
              <a:rPr lang="en-US" dirty="0" err="1"/>
              <a:t>microservices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One </a:t>
            </a:r>
            <a:r>
              <a:rPr lang="en-US" dirty="0" err="1"/>
              <a:t>microservice</a:t>
            </a:r>
            <a:r>
              <a:rPr lang="en-US" dirty="0"/>
              <a:t> per container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318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Line 1"/>
          <p:cNvSpPr>
            <a:spLocks noChangeShapeType="1"/>
          </p:cNvSpPr>
          <p:nvPr/>
        </p:nvSpPr>
        <p:spPr bwMode="auto">
          <a:xfrm>
            <a:off x="555476" y="4115877"/>
            <a:ext cx="10788650" cy="794"/>
          </a:xfrm>
          <a:prstGeom prst="line">
            <a:avLst/>
          </a:prstGeom>
          <a:noFill/>
          <a:ln w="63500" cap="flat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400"/>
          </a:p>
        </p:txBody>
      </p:sp>
      <p:sp>
        <p:nvSpPr>
          <p:cNvPr id="25602" name="Rectangle 2"/>
          <p:cNvSpPr>
            <a:spLocks/>
          </p:cNvSpPr>
          <p:nvPr/>
        </p:nvSpPr>
        <p:spPr bwMode="auto">
          <a:xfrm>
            <a:off x="2163516" y="1640128"/>
            <a:ext cx="14234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Static website</a:t>
            </a:r>
          </a:p>
        </p:txBody>
      </p:sp>
      <p:sp>
        <p:nvSpPr>
          <p:cNvPr id="25603" name="Rectangle 3"/>
          <p:cNvSpPr>
            <a:spLocks/>
          </p:cNvSpPr>
          <p:nvPr/>
        </p:nvSpPr>
        <p:spPr bwMode="auto">
          <a:xfrm>
            <a:off x="5655308" y="2474461"/>
            <a:ext cx="144494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>
                <a:ea typeface="Gill Sans" charset="0"/>
                <a:cs typeface="Gill Sans" charset="0"/>
              </a:rPr>
              <a:t>Web frontend </a:t>
            </a:r>
          </a:p>
        </p:txBody>
      </p:sp>
      <p:sp>
        <p:nvSpPr>
          <p:cNvPr id="25604" name="Rectangle 4"/>
          <p:cNvSpPr>
            <a:spLocks/>
          </p:cNvSpPr>
          <p:nvPr/>
        </p:nvSpPr>
        <p:spPr bwMode="auto">
          <a:xfrm>
            <a:off x="5283733" y="1287983"/>
            <a:ext cx="8720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>
                <a:ea typeface="Gill Sans" charset="0"/>
                <a:cs typeface="Gill Sans" charset="0"/>
              </a:rPr>
              <a:t>User DB</a:t>
            </a:r>
          </a:p>
        </p:txBody>
      </p:sp>
      <p:sp>
        <p:nvSpPr>
          <p:cNvPr id="25605" name="Rectangle 5"/>
          <p:cNvSpPr>
            <a:spLocks/>
          </p:cNvSpPr>
          <p:nvPr/>
        </p:nvSpPr>
        <p:spPr bwMode="auto">
          <a:xfrm>
            <a:off x="7381311" y="1707064"/>
            <a:ext cx="6924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Queue</a:t>
            </a:r>
          </a:p>
        </p:txBody>
      </p:sp>
      <p:sp>
        <p:nvSpPr>
          <p:cNvPr id="25606" name="Rectangle 6"/>
          <p:cNvSpPr>
            <a:spLocks/>
          </p:cNvSpPr>
          <p:nvPr/>
        </p:nvSpPr>
        <p:spPr bwMode="auto">
          <a:xfrm>
            <a:off x="8759157" y="1710154"/>
            <a:ext cx="13080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Analytics DB</a:t>
            </a:r>
          </a:p>
        </p:txBody>
      </p:sp>
      <p:sp>
        <p:nvSpPr>
          <p:cNvPr id="25607" name="Rectangle 7"/>
          <p:cNvSpPr>
            <a:spLocks/>
          </p:cNvSpPr>
          <p:nvPr/>
        </p:nvSpPr>
        <p:spPr bwMode="auto">
          <a:xfrm>
            <a:off x="1863592" y="2601204"/>
            <a:ext cx="21031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Background workers</a:t>
            </a:r>
          </a:p>
        </p:txBody>
      </p:sp>
      <p:sp>
        <p:nvSpPr>
          <p:cNvPr id="25608" name="Rectangle 8"/>
          <p:cNvSpPr>
            <a:spLocks/>
          </p:cNvSpPr>
          <p:nvPr/>
        </p:nvSpPr>
        <p:spPr bwMode="auto">
          <a:xfrm>
            <a:off x="8413459" y="3088393"/>
            <a:ext cx="132087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API endpoint</a:t>
            </a:r>
          </a:p>
        </p:txBody>
      </p:sp>
      <p:sp>
        <p:nvSpPr>
          <p:cNvPr id="25609" name="Rectangle 9"/>
          <p:cNvSpPr>
            <a:spLocks/>
          </p:cNvSpPr>
          <p:nvPr/>
        </p:nvSpPr>
        <p:spPr bwMode="auto">
          <a:xfrm>
            <a:off x="1074097" y="1841288"/>
            <a:ext cx="332105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nginx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1.5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modsecurity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openssl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bootstrap 2</a:t>
            </a:r>
          </a:p>
        </p:txBody>
      </p:sp>
      <p:sp>
        <p:nvSpPr>
          <p:cNvPr id="25610" name="Rectangle 10"/>
          <p:cNvSpPr>
            <a:spLocks/>
          </p:cNvSpPr>
          <p:nvPr/>
        </p:nvSpPr>
        <p:spPr bwMode="auto">
          <a:xfrm>
            <a:off x="4973229" y="1679705"/>
            <a:ext cx="1364156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postgresql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pgv8 + v8</a:t>
            </a:r>
          </a:p>
        </p:txBody>
      </p:sp>
      <p:sp>
        <p:nvSpPr>
          <p:cNvPr id="25611" name="Rectangle 11"/>
          <p:cNvSpPr>
            <a:spLocks/>
          </p:cNvSpPr>
          <p:nvPr/>
        </p:nvSpPr>
        <p:spPr bwMode="auto">
          <a:xfrm>
            <a:off x="8621110" y="2052554"/>
            <a:ext cx="2003754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hadoop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hive + thrift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OpenJDK</a:t>
            </a:r>
            <a:endParaRPr lang="en-US" sz="1050" dirty="0">
              <a:solidFill>
                <a:srgbClr val="282828"/>
              </a:solidFill>
              <a:ea typeface="Gill Sans" charset="0"/>
              <a:cs typeface="Gill Sans" charset="0"/>
            </a:endParaRPr>
          </a:p>
        </p:txBody>
      </p:sp>
      <p:sp>
        <p:nvSpPr>
          <p:cNvPr id="25612" name="Rectangle 12"/>
          <p:cNvSpPr>
            <a:spLocks/>
          </p:cNvSpPr>
          <p:nvPr/>
        </p:nvSpPr>
        <p:spPr bwMode="auto">
          <a:xfrm>
            <a:off x="4716463" y="2820194"/>
            <a:ext cx="3321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Ruby + Rails + sass + Unicorn</a:t>
            </a:r>
          </a:p>
        </p:txBody>
      </p:sp>
      <p:sp>
        <p:nvSpPr>
          <p:cNvPr id="25613" name="Rectangle 13"/>
          <p:cNvSpPr>
            <a:spLocks/>
          </p:cNvSpPr>
          <p:nvPr/>
        </p:nvSpPr>
        <p:spPr bwMode="auto">
          <a:xfrm>
            <a:off x="6067035" y="2056990"/>
            <a:ext cx="3321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Redis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redis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-sentinel</a:t>
            </a:r>
          </a:p>
        </p:txBody>
      </p:sp>
      <p:sp>
        <p:nvSpPr>
          <p:cNvPr id="25614" name="Rectangle 14"/>
          <p:cNvSpPr>
            <a:spLocks/>
          </p:cNvSpPr>
          <p:nvPr/>
        </p:nvSpPr>
        <p:spPr bwMode="auto">
          <a:xfrm>
            <a:off x="857366" y="2898898"/>
            <a:ext cx="426085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Python 3.0 + celery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pyredis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libcurl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ffmpeg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libopencv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nodejs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phantomjs</a:t>
            </a:r>
            <a:endParaRPr lang="en-US" sz="1050" dirty="0">
              <a:solidFill>
                <a:srgbClr val="282828"/>
              </a:solidFill>
              <a:ea typeface="Gill Sans" charset="0"/>
              <a:cs typeface="Gill Sans" charset="0"/>
            </a:endParaRPr>
          </a:p>
        </p:txBody>
      </p:sp>
      <p:sp>
        <p:nvSpPr>
          <p:cNvPr id="25615" name="Rectangle 15"/>
          <p:cNvSpPr>
            <a:spLocks/>
          </p:cNvSpPr>
          <p:nvPr/>
        </p:nvSpPr>
        <p:spPr bwMode="auto">
          <a:xfrm>
            <a:off x="7175283" y="3315065"/>
            <a:ext cx="426085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Python 2.7 + Flask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pyredis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celery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psycopg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postgresql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-client</a:t>
            </a:r>
          </a:p>
        </p:txBody>
      </p:sp>
      <p:sp>
        <p:nvSpPr>
          <p:cNvPr id="25616" name="Rectangle 16"/>
          <p:cNvSpPr>
            <a:spLocks/>
          </p:cNvSpPr>
          <p:nvPr/>
        </p:nvSpPr>
        <p:spPr bwMode="auto">
          <a:xfrm>
            <a:off x="2283710" y="4547679"/>
            <a:ext cx="15725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Development VM</a:t>
            </a:r>
          </a:p>
        </p:txBody>
      </p:sp>
      <p:sp>
        <p:nvSpPr>
          <p:cNvPr id="25617" name="Rectangle 17"/>
          <p:cNvSpPr>
            <a:spLocks/>
          </p:cNvSpPr>
          <p:nvPr/>
        </p:nvSpPr>
        <p:spPr bwMode="auto">
          <a:xfrm>
            <a:off x="3736547" y="5146791"/>
            <a:ext cx="913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QA server</a:t>
            </a:r>
          </a:p>
        </p:txBody>
      </p:sp>
      <p:sp>
        <p:nvSpPr>
          <p:cNvPr id="25618" name="Rectangle 18"/>
          <p:cNvSpPr>
            <a:spLocks/>
          </p:cNvSpPr>
          <p:nvPr/>
        </p:nvSpPr>
        <p:spPr bwMode="auto">
          <a:xfrm>
            <a:off x="5554495" y="4670789"/>
            <a:ext cx="11477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Public Cloud</a:t>
            </a:r>
          </a:p>
        </p:txBody>
      </p:sp>
      <p:sp>
        <p:nvSpPr>
          <p:cNvPr id="25619" name="Rectangle 19"/>
          <p:cNvSpPr>
            <a:spLocks/>
          </p:cNvSpPr>
          <p:nvPr/>
        </p:nvSpPr>
        <p:spPr bwMode="auto">
          <a:xfrm>
            <a:off x="5578692" y="5503056"/>
            <a:ext cx="159659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Disaster recovery</a:t>
            </a:r>
          </a:p>
        </p:txBody>
      </p:sp>
      <p:sp>
        <p:nvSpPr>
          <p:cNvPr id="25621" name="Rectangle 21"/>
          <p:cNvSpPr>
            <a:spLocks/>
          </p:cNvSpPr>
          <p:nvPr/>
        </p:nvSpPr>
        <p:spPr bwMode="auto">
          <a:xfrm>
            <a:off x="8082749" y="5896556"/>
            <a:ext cx="178164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Contributor’s laptop</a:t>
            </a:r>
          </a:p>
        </p:txBody>
      </p:sp>
      <p:sp>
        <p:nvSpPr>
          <p:cNvPr id="23" name="Rectangle 20"/>
          <p:cNvSpPr>
            <a:spLocks/>
          </p:cNvSpPr>
          <p:nvPr/>
        </p:nvSpPr>
        <p:spPr bwMode="auto">
          <a:xfrm>
            <a:off x="5612803" y="6207433"/>
            <a:ext cx="17440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Production Servers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828526" y="178125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Challenge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 rot="16200000">
            <a:off x="-609096" y="2263663"/>
            <a:ext cx="218626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Multiplicity of Stacks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 rot="16200000">
            <a:off x="-409799" y="4791374"/>
            <a:ext cx="1781178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Multiplicity of hardware environments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8" name="Rectangle 20"/>
          <p:cNvSpPr>
            <a:spLocks/>
          </p:cNvSpPr>
          <p:nvPr/>
        </p:nvSpPr>
        <p:spPr bwMode="auto">
          <a:xfrm>
            <a:off x="8401043" y="4387889"/>
            <a:ext cx="168636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 smtClean="0">
                <a:ea typeface="Gill Sans" charset="0"/>
                <a:cs typeface="Gill Sans" charset="0"/>
              </a:rPr>
              <a:t>Production Cluster</a:t>
            </a:r>
            <a:endParaRPr lang="en-US" sz="1600" dirty="0">
              <a:ea typeface="Gill Sans" charset="0"/>
              <a:cs typeface="Gill Sans" charset="0"/>
            </a:endParaRPr>
          </a:p>
        </p:txBody>
      </p:sp>
      <p:pic>
        <p:nvPicPr>
          <p:cNvPr id="35" name="Picture 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25" y="4950117"/>
            <a:ext cx="1077473" cy="692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19"/>
          <p:cNvSpPr>
            <a:spLocks/>
          </p:cNvSpPr>
          <p:nvPr/>
        </p:nvSpPr>
        <p:spPr bwMode="auto">
          <a:xfrm>
            <a:off x="1754371" y="5892147"/>
            <a:ext cx="205344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 smtClean="0">
                <a:ea typeface="Gill Sans" charset="0"/>
                <a:cs typeface="Gill Sans" charset="0"/>
              </a:rPr>
              <a:t>Customer Data Center</a:t>
            </a:r>
            <a:endParaRPr lang="en-US" sz="1600" dirty="0">
              <a:ea typeface="Gill Sans" charset="0"/>
              <a:cs typeface="Gill Sans" charset="0"/>
            </a:endParaRPr>
          </a:p>
        </p:txBody>
      </p:sp>
      <p:pic>
        <p:nvPicPr>
          <p:cNvPr id="38" name="Picture 19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106" y="4520916"/>
            <a:ext cx="677831" cy="40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17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763" y="5882381"/>
            <a:ext cx="409763" cy="325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595" y="5872360"/>
            <a:ext cx="832434" cy="63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91960" y="4774008"/>
            <a:ext cx="542373" cy="745566"/>
          </a:xfrm>
          <a:prstGeom prst="rect">
            <a:avLst/>
          </a:prstGeom>
        </p:spPr>
      </p:pic>
      <p:pic>
        <p:nvPicPr>
          <p:cNvPr id="49" name="Picture 2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698" y="4621542"/>
            <a:ext cx="1392812" cy="83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Freeform 61"/>
          <p:cNvSpPr/>
          <p:nvPr/>
        </p:nvSpPr>
        <p:spPr>
          <a:xfrm>
            <a:off x="7978546" y="298422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63" name="Freeform 62"/>
          <p:cNvSpPr/>
          <p:nvPr/>
        </p:nvSpPr>
        <p:spPr>
          <a:xfrm>
            <a:off x="6763221" y="1760210"/>
            <a:ext cx="177537" cy="95450"/>
          </a:xfrm>
          <a:custGeom>
            <a:avLst/>
            <a:gdLst>
              <a:gd name="connsiteX0" fmla="*/ 0 w 811164"/>
              <a:gd name="connsiteY0" fmla="*/ 0 h 436109"/>
              <a:gd name="connsiteX1" fmla="*/ 811164 w 811164"/>
              <a:gd name="connsiteY1" fmla="*/ 0 h 436109"/>
              <a:gd name="connsiteX2" fmla="*/ 811164 w 811164"/>
              <a:gd name="connsiteY2" fmla="*/ 436109 h 436109"/>
              <a:gd name="connsiteX3" fmla="*/ 0 w 811164"/>
              <a:gd name="connsiteY3" fmla="*/ 436109 h 436109"/>
              <a:gd name="connsiteX4" fmla="*/ 0 w 811164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164" h="436109">
                <a:moveTo>
                  <a:pt x="0" y="0"/>
                </a:moveTo>
                <a:lnTo>
                  <a:pt x="811164" y="0"/>
                </a:lnTo>
                <a:lnTo>
                  <a:pt x="811164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 dirty="0"/>
          </a:p>
        </p:txBody>
      </p:sp>
      <p:sp>
        <p:nvSpPr>
          <p:cNvPr id="64" name="Freeform 63"/>
          <p:cNvSpPr/>
          <p:nvPr/>
        </p:nvSpPr>
        <p:spPr>
          <a:xfrm>
            <a:off x="7829071" y="298422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65" name="Freeform 64"/>
          <p:cNvSpPr/>
          <p:nvPr/>
        </p:nvSpPr>
        <p:spPr>
          <a:xfrm>
            <a:off x="7903522" y="311925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66" name="Freeform 65"/>
          <p:cNvSpPr/>
          <p:nvPr/>
        </p:nvSpPr>
        <p:spPr>
          <a:xfrm>
            <a:off x="6368058" y="1895240"/>
            <a:ext cx="171810" cy="95450"/>
          </a:xfrm>
          <a:custGeom>
            <a:avLst/>
            <a:gdLst>
              <a:gd name="connsiteX0" fmla="*/ 0 w 784997"/>
              <a:gd name="connsiteY0" fmla="*/ 0 h 436109"/>
              <a:gd name="connsiteX1" fmla="*/ 784997 w 784997"/>
              <a:gd name="connsiteY1" fmla="*/ 0 h 436109"/>
              <a:gd name="connsiteX2" fmla="*/ 784997 w 784997"/>
              <a:gd name="connsiteY2" fmla="*/ 436109 h 436109"/>
              <a:gd name="connsiteX3" fmla="*/ 0 w 784997"/>
              <a:gd name="connsiteY3" fmla="*/ 436109 h 436109"/>
              <a:gd name="connsiteX4" fmla="*/ 0 w 784997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997" h="436109">
                <a:moveTo>
                  <a:pt x="0" y="0"/>
                </a:moveTo>
                <a:lnTo>
                  <a:pt x="784997" y="0"/>
                </a:lnTo>
                <a:lnTo>
                  <a:pt x="784997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 dirty="0"/>
          </a:p>
        </p:txBody>
      </p:sp>
      <p:sp>
        <p:nvSpPr>
          <p:cNvPr id="67" name="Freeform 66"/>
          <p:cNvSpPr/>
          <p:nvPr/>
        </p:nvSpPr>
        <p:spPr>
          <a:xfrm>
            <a:off x="8052997" y="311925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68" name="Freeform 67"/>
          <p:cNvSpPr/>
          <p:nvPr/>
        </p:nvSpPr>
        <p:spPr>
          <a:xfrm>
            <a:off x="7978546" y="325428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69" name="Freeform 68"/>
          <p:cNvSpPr/>
          <p:nvPr/>
        </p:nvSpPr>
        <p:spPr>
          <a:xfrm>
            <a:off x="6763221" y="2030269"/>
            <a:ext cx="177537" cy="95450"/>
          </a:xfrm>
          <a:custGeom>
            <a:avLst/>
            <a:gdLst>
              <a:gd name="connsiteX0" fmla="*/ 0 w 811164"/>
              <a:gd name="connsiteY0" fmla="*/ 0 h 436109"/>
              <a:gd name="connsiteX1" fmla="*/ 811164 w 811164"/>
              <a:gd name="connsiteY1" fmla="*/ 0 h 436109"/>
              <a:gd name="connsiteX2" fmla="*/ 811164 w 811164"/>
              <a:gd name="connsiteY2" fmla="*/ 436109 h 436109"/>
              <a:gd name="connsiteX3" fmla="*/ 0 w 811164"/>
              <a:gd name="connsiteY3" fmla="*/ 436109 h 436109"/>
              <a:gd name="connsiteX4" fmla="*/ 0 w 811164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164" h="436109">
                <a:moveTo>
                  <a:pt x="0" y="0"/>
                </a:moveTo>
                <a:lnTo>
                  <a:pt x="811164" y="0"/>
                </a:lnTo>
                <a:lnTo>
                  <a:pt x="811164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/>
          </a:p>
        </p:txBody>
      </p:sp>
      <p:sp>
        <p:nvSpPr>
          <p:cNvPr id="70" name="Freeform 69"/>
          <p:cNvSpPr/>
          <p:nvPr/>
        </p:nvSpPr>
        <p:spPr>
          <a:xfrm>
            <a:off x="7829071" y="325428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71" name="Freeform 70"/>
          <p:cNvSpPr/>
          <p:nvPr/>
        </p:nvSpPr>
        <p:spPr>
          <a:xfrm>
            <a:off x="1574925" y="165576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2" name="Freeform 71"/>
          <p:cNvSpPr/>
          <p:nvPr/>
        </p:nvSpPr>
        <p:spPr>
          <a:xfrm>
            <a:off x="1649949" y="179079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3" name="Freeform 72"/>
          <p:cNvSpPr/>
          <p:nvPr/>
        </p:nvSpPr>
        <p:spPr>
          <a:xfrm>
            <a:off x="1500474" y="179079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74" name="Freeform 73"/>
          <p:cNvSpPr/>
          <p:nvPr/>
        </p:nvSpPr>
        <p:spPr>
          <a:xfrm>
            <a:off x="4996280" y="125809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5" name="Freeform 74"/>
          <p:cNvSpPr/>
          <p:nvPr/>
        </p:nvSpPr>
        <p:spPr>
          <a:xfrm>
            <a:off x="4846805" y="125809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76" name="Freeform 75"/>
          <p:cNvSpPr/>
          <p:nvPr/>
        </p:nvSpPr>
        <p:spPr>
          <a:xfrm>
            <a:off x="4921256" y="139312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89" name="Freeform 88"/>
          <p:cNvSpPr/>
          <p:nvPr/>
        </p:nvSpPr>
        <p:spPr>
          <a:xfrm>
            <a:off x="8451825" y="157734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0" name="Freeform 89"/>
          <p:cNvSpPr/>
          <p:nvPr/>
        </p:nvSpPr>
        <p:spPr>
          <a:xfrm>
            <a:off x="8374720" y="144189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91" name="Freeform 90"/>
          <p:cNvSpPr/>
          <p:nvPr/>
        </p:nvSpPr>
        <p:spPr>
          <a:xfrm>
            <a:off x="8300269" y="157692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5" name="Freeform 94"/>
          <p:cNvSpPr/>
          <p:nvPr/>
        </p:nvSpPr>
        <p:spPr>
          <a:xfrm>
            <a:off x="1572127" y="2483780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6" name="Freeform 95"/>
          <p:cNvSpPr/>
          <p:nvPr/>
        </p:nvSpPr>
        <p:spPr>
          <a:xfrm>
            <a:off x="1497103" y="2618810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7" name="Freeform 96"/>
          <p:cNvSpPr/>
          <p:nvPr/>
        </p:nvSpPr>
        <p:spPr>
          <a:xfrm>
            <a:off x="1646578" y="2618810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98" name="Freeform 97"/>
          <p:cNvSpPr/>
          <p:nvPr/>
        </p:nvSpPr>
        <p:spPr>
          <a:xfrm>
            <a:off x="1572127" y="2753840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9" name="Freeform 98"/>
          <p:cNvSpPr/>
          <p:nvPr/>
        </p:nvSpPr>
        <p:spPr>
          <a:xfrm>
            <a:off x="7152400" y="1657056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0" name="Freeform 99"/>
          <p:cNvSpPr/>
          <p:nvPr/>
        </p:nvSpPr>
        <p:spPr>
          <a:xfrm>
            <a:off x="7002925" y="165705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1" name="Freeform 100"/>
          <p:cNvSpPr/>
          <p:nvPr/>
        </p:nvSpPr>
        <p:spPr>
          <a:xfrm>
            <a:off x="7077376" y="179208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2" name="Freeform 101"/>
          <p:cNvSpPr/>
          <p:nvPr/>
        </p:nvSpPr>
        <p:spPr>
          <a:xfrm>
            <a:off x="7152400" y="1927116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3" name="Freeform 102"/>
          <p:cNvSpPr/>
          <p:nvPr/>
        </p:nvSpPr>
        <p:spPr>
          <a:xfrm>
            <a:off x="7002925" y="192711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4" name="Freeform 103"/>
          <p:cNvSpPr/>
          <p:nvPr/>
        </p:nvSpPr>
        <p:spPr>
          <a:xfrm>
            <a:off x="5174174" y="245343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5" name="Freeform 104"/>
          <p:cNvSpPr/>
          <p:nvPr/>
        </p:nvSpPr>
        <p:spPr>
          <a:xfrm>
            <a:off x="5323649" y="245343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6" name="Freeform 105"/>
          <p:cNvSpPr/>
          <p:nvPr/>
        </p:nvSpPr>
        <p:spPr>
          <a:xfrm>
            <a:off x="5249198" y="2588466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7" name="Freeform 106"/>
          <p:cNvSpPr/>
          <p:nvPr/>
        </p:nvSpPr>
        <p:spPr>
          <a:xfrm>
            <a:off x="5099723" y="258846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8" name="TextBox 107"/>
          <p:cNvSpPr txBox="1"/>
          <p:nvPr/>
        </p:nvSpPr>
        <p:spPr>
          <a:xfrm rot="5400000">
            <a:off x="10428010" y="1847253"/>
            <a:ext cx="2186264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Do services and apps interact appropriately?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 rot="5400000">
            <a:off x="10428010" y="5019356"/>
            <a:ext cx="2186264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Can I migrate smoothly and quickly?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134683" y="3360056"/>
            <a:ext cx="1511642" cy="1511642"/>
            <a:chOff x="5104426" y="2860581"/>
            <a:chExt cx="1511642" cy="1511642"/>
          </a:xfrm>
        </p:grpSpPr>
        <p:cxnSp>
          <p:nvCxnSpPr>
            <p:cNvPr id="17" name="Straight Arrow Connector 16"/>
            <p:cNvCxnSpPr/>
            <p:nvPr/>
          </p:nvCxnSpPr>
          <p:spPr>
            <a:xfrm rot="2700000">
              <a:off x="5104426" y="3615142"/>
              <a:ext cx="1511642" cy="2519"/>
            </a:xfrm>
            <a:prstGeom prst="straightConnector1">
              <a:avLst/>
            </a:prstGeom>
            <a:ln w="6985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 rot="-2700000">
              <a:off x="5104426" y="3615142"/>
              <a:ext cx="1511642" cy="2519"/>
            </a:xfrm>
            <a:prstGeom prst="straightConnector1">
              <a:avLst/>
            </a:prstGeom>
            <a:ln w="6985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791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5" y="177314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/>
              <a:t>M</a:t>
            </a:r>
            <a:r>
              <a:rPr lang="en-US" dirty="0" smtClean="0"/>
              <a:t>atrix </a:t>
            </a:r>
            <a:r>
              <a:rPr lang="en-US" dirty="0"/>
              <a:t>F</a:t>
            </a:r>
            <a:r>
              <a:rPr lang="en-US" dirty="0" smtClean="0"/>
              <a:t>rom </a:t>
            </a:r>
            <a:r>
              <a:rPr lang="en-US" dirty="0"/>
              <a:t>H</a:t>
            </a:r>
            <a:r>
              <a:rPr lang="en-US" dirty="0" smtClean="0"/>
              <a:t>ell</a:t>
            </a:r>
            <a:endParaRPr lang="en-US" dirty="0"/>
          </a:p>
        </p:txBody>
      </p:sp>
      <p:graphicFrame>
        <p:nvGraphicFramePr>
          <p:cNvPr id="4" name="Group 1"/>
          <p:cNvGraphicFramePr>
            <a:graphicFrameLocks noGrp="1"/>
          </p:cNvGraphicFramePr>
          <p:nvPr>
            <p:extLst/>
          </p:nvPr>
        </p:nvGraphicFramePr>
        <p:xfrm>
          <a:off x="1771646" y="1247775"/>
          <a:ext cx="7791462" cy="4586778"/>
        </p:xfrm>
        <a:graphic>
          <a:graphicData uri="http://schemas.openxmlformats.org/drawingml/2006/table">
            <a:tbl>
              <a:tblPr/>
              <a:tblGrid>
                <a:gridCol w="1731436"/>
                <a:gridCol w="865718"/>
                <a:gridCol w="865718"/>
                <a:gridCol w="865718"/>
                <a:gridCol w="865718"/>
                <a:gridCol w="865718"/>
                <a:gridCol w="865718"/>
                <a:gridCol w="865718"/>
              </a:tblGrid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Static website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Web frontend 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Background workers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User DB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Analytics DB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Queue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Development VM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QA Server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Single Prod Server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Onsite Cluster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Public Cloud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Contributor’s laptop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Customer Servers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5" name="Freeform 4"/>
          <p:cNvSpPr/>
          <p:nvPr/>
        </p:nvSpPr>
        <p:spPr>
          <a:xfrm>
            <a:off x="1454748" y="139899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6" name="Freeform 5"/>
          <p:cNvSpPr/>
          <p:nvPr/>
        </p:nvSpPr>
        <p:spPr>
          <a:xfrm>
            <a:off x="1529772" y="1534026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" name="Freeform 6"/>
          <p:cNvSpPr/>
          <p:nvPr/>
        </p:nvSpPr>
        <p:spPr>
          <a:xfrm>
            <a:off x="1380297" y="153402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8" name="Freeform 7"/>
          <p:cNvSpPr/>
          <p:nvPr/>
        </p:nvSpPr>
        <p:spPr>
          <a:xfrm>
            <a:off x="1396390" y="211884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" name="Freeform 8"/>
          <p:cNvSpPr/>
          <p:nvPr/>
        </p:nvSpPr>
        <p:spPr>
          <a:xfrm>
            <a:off x="1545865" y="211884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" name="Freeform 9"/>
          <p:cNvSpPr/>
          <p:nvPr/>
        </p:nvSpPr>
        <p:spPr>
          <a:xfrm>
            <a:off x="1471414" y="225387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1" name="Freeform 10"/>
          <p:cNvSpPr/>
          <p:nvPr/>
        </p:nvSpPr>
        <p:spPr>
          <a:xfrm>
            <a:off x="1321939" y="225387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2" name="Freeform 11"/>
          <p:cNvSpPr/>
          <p:nvPr/>
        </p:nvSpPr>
        <p:spPr>
          <a:xfrm>
            <a:off x="1403312" y="2664755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3" name="Freeform 12"/>
          <p:cNvSpPr/>
          <p:nvPr/>
        </p:nvSpPr>
        <p:spPr>
          <a:xfrm>
            <a:off x="1328288" y="279978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4" name="Freeform 13"/>
          <p:cNvSpPr/>
          <p:nvPr/>
        </p:nvSpPr>
        <p:spPr>
          <a:xfrm>
            <a:off x="1477763" y="279978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5" name="Freeform 14"/>
          <p:cNvSpPr/>
          <p:nvPr/>
        </p:nvSpPr>
        <p:spPr>
          <a:xfrm>
            <a:off x="1403312" y="2934815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6" name="Freeform 15"/>
          <p:cNvSpPr/>
          <p:nvPr/>
        </p:nvSpPr>
        <p:spPr>
          <a:xfrm>
            <a:off x="1500592" y="462974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7" name="Freeform 16"/>
          <p:cNvSpPr/>
          <p:nvPr/>
        </p:nvSpPr>
        <p:spPr>
          <a:xfrm>
            <a:off x="1351117" y="462974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8" name="Freeform 17"/>
          <p:cNvSpPr/>
          <p:nvPr/>
        </p:nvSpPr>
        <p:spPr>
          <a:xfrm>
            <a:off x="1425568" y="476477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9" name="Freeform 18"/>
          <p:cNvSpPr/>
          <p:nvPr/>
        </p:nvSpPr>
        <p:spPr>
          <a:xfrm>
            <a:off x="1500592" y="489980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0" name="Freeform 19"/>
          <p:cNvSpPr/>
          <p:nvPr/>
        </p:nvSpPr>
        <p:spPr>
          <a:xfrm>
            <a:off x="1351117" y="489980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21" name="Freeform 20"/>
          <p:cNvSpPr/>
          <p:nvPr/>
        </p:nvSpPr>
        <p:spPr>
          <a:xfrm>
            <a:off x="1393588" y="396827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2" name="Freeform 21"/>
          <p:cNvSpPr/>
          <p:nvPr/>
        </p:nvSpPr>
        <p:spPr>
          <a:xfrm>
            <a:off x="1468039" y="410330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23" name="Freeform 22"/>
          <p:cNvSpPr/>
          <p:nvPr/>
        </p:nvSpPr>
        <p:spPr>
          <a:xfrm>
            <a:off x="1393588" y="423833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4" name="Freeform 23"/>
          <p:cNvSpPr/>
          <p:nvPr/>
        </p:nvSpPr>
        <p:spPr>
          <a:xfrm>
            <a:off x="1490869" y="339433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5" name="Freeform 24"/>
          <p:cNvSpPr/>
          <p:nvPr/>
        </p:nvSpPr>
        <p:spPr>
          <a:xfrm>
            <a:off x="1341394" y="339433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26" name="Freeform 25"/>
          <p:cNvSpPr/>
          <p:nvPr/>
        </p:nvSpPr>
        <p:spPr>
          <a:xfrm>
            <a:off x="1415845" y="352936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pic>
        <p:nvPicPr>
          <p:cNvPr id="27" name="Picture 19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889" y="5981889"/>
            <a:ext cx="677831" cy="40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756" y="5883348"/>
            <a:ext cx="697515" cy="448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64908" y="5892873"/>
            <a:ext cx="479135" cy="64967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49808" y="5921448"/>
            <a:ext cx="596983" cy="820634"/>
          </a:xfrm>
          <a:prstGeom prst="rect">
            <a:avLst/>
          </a:prstGeom>
        </p:spPr>
      </p:pic>
      <p:pic>
        <p:nvPicPr>
          <p:cNvPr id="31" name="Picture 2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653" y="6061100"/>
            <a:ext cx="841760" cy="50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33506" y="6108725"/>
            <a:ext cx="559882" cy="44583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25826" y="5966590"/>
            <a:ext cx="479135" cy="64967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39315" y="5966590"/>
            <a:ext cx="479135" cy="64967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65393" y="5971470"/>
            <a:ext cx="479135" cy="649674"/>
          </a:xfrm>
          <a:prstGeom prst="rect">
            <a:avLst/>
          </a:prstGeom>
        </p:spPr>
      </p:pic>
      <p:graphicFrame>
        <p:nvGraphicFramePr>
          <p:cNvPr id="50" name="Table 49"/>
          <p:cNvGraphicFramePr>
            <a:graphicFrameLocks noGrp="1"/>
          </p:cNvGraphicFramePr>
          <p:nvPr/>
        </p:nvGraphicFramePr>
        <p:xfrm>
          <a:off x="3519484" y="1243541"/>
          <a:ext cx="6034091" cy="3931524"/>
        </p:xfrm>
        <a:graphic>
          <a:graphicData uri="http://schemas.openxmlformats.org/drawingml/2006/table">
            <a:tbl>
              <a:tblPr/>
              <a:tblGrid>
                <a:gridCol w="862013"/>
                <a:gridCol w="862013"/>
                <a:gridCol w="862013"/>
                <a:gridCol w="862013"/>
                <a:gridCol w="862013"/>
                <a:gridCol w="862013"/>
                <a:gridCol w="862013"/>
              </a:tblGrid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63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865" y="1479435"/>
            <a:ext cx="791269" cy="78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575" y="1859522"/>
            <a:ext cx="1444767" cy="1194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3065" y="1129932"/>
            <a:ext cx="1317359" cy="1467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196" y="1081320"/>
            <a:ext cx="1633744" cy="1086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50" y="2282486"/>
            <a:ext cx="1584975" cy="101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109" y="1237584"/>
            <a:ext cx="1316749" cy="1010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3" name="Line 7"/>
          <p:cNvSpPr>
            <a:spLocks noChangeShapeType="1"/>
          </p:cNvSpPr>
          <p:nvPr/>
        </p:nvSpPr>
        <p:spPr bwMode="auto">
          <a:xfrm>
            <a:off x="724436" y="3593148"/>
            <a:ext cx="9995373" cy="0"/>
          </a:xfrm>
          <a:prstGeom prst="line">
            <a:avLst/>
          </a:prstGeom>
          <a:noFill/>
          <a:ln w="63500" cap="flat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900"/>
          </a:p>
        </p:txBody>
      </p:sp>
      <p:pic>
        <p:nvPicPr>
          <p:cNvPr id="29704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215" y="5544143"/>
            <a:ext cx="838818" cy="834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5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890" y="4158118"/>
            <a:ext cx="1346010" cy="85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6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873" y="5035493"/>
            <a:ext cx="1234452" cy="129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7" name="Picture 1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4298962"/>
            <a:ext cx="1346010" cy="73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8" name="Picture 1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416" y="4048600"/>
            <a:ext cx="832113" cy="95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9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836" y="4453929"/>
            <a:ext cx="1263104" cy="101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10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5611694"/>
            <a:ext cx="1648375" cy="961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95332" y="2152487"/>
            <a:ext cx="1276514" cy="127651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 rot="16200000">
            <a:off x="-466221" y="2149363"/>
            <a:ext cx="218626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Multiplicity of Goods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-459942" y="4546463"/>
            <a:ext cx="2186264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Multipilicity</a:t>
            </a:r>
            <a:r>
              <a:rPr lang="en-US" b="1" dirty="0" smtClean="0">
                <a:solidFill>
                  <a:schemeClr val="bg1"/>
                </a:solidFill>
              </a:rPr>
              <a:t> of methods for transporting/storing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 rot="5400000">
            <a:off x="10199410" y="1680180"/>
            <a:ext cx="2186264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Do I worry about how goods interact (e.g. coffee beans next to spices)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 rot="5400000">
            <a:off x="10143264" y="4700125"/>
            <a:ext cx="2353420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Can I transport quickly and smoothly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(e.g. from boat to train to truck)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843488" y="2856378"/>
            <a:ext cx="1511642" cy="1511642"/>
            <a:chOff x="5104426" y="2860581"/>
            <a:chExt cx="1511642" cy="1511642"/>
          </a:xfrm>
        </p:grpSpPr>
        <p:cxnSp>
          <p:nvCxnSpPr>
            <p:cNvPr id="24" name="Straight Arrow Connector 23"/>
            <p:cNvCxnSpPr/>
            <p:nvPr/>
          </p:nvCxnSpPr>
          <p:spPr>
            <a:xfrm rot="2700000">
              <a:off x="5104426" y="3615142"/>
              <a:ext cx="1511642" cy="2519"/>
            </a:xfrm>
            <a:prstGeom prst="straightConnector1">
              <a:avLst/>
            </a:prstGeom>
            <a:ln w="6985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-2700000">
              <a:off x="5104426" y="3615142"/>
              <a:ext cx="1511642" cy="2519"/>
            </a:xfrm>
            <a:prstGeom prst="straightConnector1">
              <a:avLst/>
            </a:prstGeom>
            <a:ln w="6985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828526" y="178125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Cargo Transport Pre-1960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6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21" name="Group 1"/>
          <p:cNvGraphicFramePr>
            <a:graphicFrameLocks noGrp="1"/>
          </p:cNvGraphicFramePr>
          <p:nvPr>
            <p:extLst/>
          </p:nvPr>
        </p:nvGraphicFramePr>
        <p:xfrm>
          <a:off x="1119742" y="1500751"/>
          <a:ext cx="8881512" cy="4911669"/>
        </p:xfrm>
        <a:graphic>
          <a:graphicData uri="http://schemas.openxmlformats.org/drawingml/2006/table">
            <a:tbl>
              <a:tblPr/>
              <a:tblGrid>
                <a:gridCol w="1110189"/>
                <a:gridCol w="1110189"/>
                <a:gridCol w="1110189"/>
                <a:gridCol w="1110189"/>
                <a:gridCol w="1110189"/>
                <a:gridCol w="1110189"/>
                <a:gridCol w="1110189"/>
                <a:gridCol w="1110189"/>
              </a:tblGrid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0905" name="Picture 18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176" y="2274484"/>
            <a:ext cx="557449" cy="550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6" name="Picture 18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719" y="3655054"/>
            <a:ext cx="762887" cy="630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7" name="Picture 18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176" y="4285496"/>
            <a:ext cx="543077" cy="605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8" name="Picture 18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083" y="1524120"/>
            <a:ext cx="916523" cy="60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9" name="Picture 18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272" y="3029841"/>
            <a:ext cx="861780" cy="550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1" name="Picture 19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951" y="5834507"/>
            <a:ext cx="642215" cy="639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2" name="Picture 19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276" y="5850930"/>
            <a:ext cx="789376" cy="503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3" name="Picture 19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371" y="5802761"/>
            <a:ext cx="655165" cy="68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4" name="Picture 19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981" y="5944584"/>
            <a:ext cx="765830" cy="419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5" name="Picture 19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038" y="5799627"/>
            <a:ext cx="583938" cy="669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6" name="Picture 19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771" y="5825527"/>
            <a:ext cx="768185" cy="617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7" name="Picture 197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38" y="5850930"/>
            <a:ext cx="817041" cy="476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53422" y="5040232"/>
            <a:ext cx="645018" cy="645018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828526" y="178125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matrix from hell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80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It is a combinatorial problem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Combinatorial problems can be solved in a classic fashion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7760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74" y="1240729"/>
            <a:ext cx="791269" cy="78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554" y="1242151"/>
            <a:ext cx="1086049" cy="898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522" y="1112922"/>
            <a:ext cx="1064026" cy="1185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671" y="1100370"/>
            <a:ext cx="1633744" cy="1086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49" y="1098782"/>
            <a:ext cx="1584975" cy="101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109" y="1237584"/>
            <a:ext cx="1316749" cy="1010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3" name="Line 7"/>
          <p:cNvSpPr>
            <a:spLocks noChangeShapeType="1"/>
          </p:cNvSpPr>
          <p:nvPr/>
        </p:nvSpPr>
        <p:spPr bwMode="auto">
          <a:xfrm>
            <a:off x="724436" y="3593148"/>
            <a:ext cx="9995373" cy="0"/>
          </a:xfrm>
          <a:prstGeom prst="line">
            <a:avLst/>
          </a:prstGeom>
          <a:noFill/>
          <a:ln w="63500" cap="flat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900"/>
          </a:p>
        </p:txBody>
      </p:sp>
      <p:pic>
        <p:nvPicPr>
          <p:cNvPr id="29704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987" y="5642149"/>
            <a:ext cx="838818" cy="834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5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889" y="5543523"/>
            <a:ext cx="1346010" cy="85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6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734" y="5185990"/>
            <a:ext cx="1234452" cy="129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7" name="Picture 1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907" y="5841975"/>
            <a:ext cx="1346010" cy="73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8" name="Picture 1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715" y="5582002"/>
            <a:ext cx="832113" cy="95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9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935" y="5615021"/>
            <a:ext cx="1263104" cy="101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10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697" y="5642149"/>
            <a:ext cx="1648375" cy="961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165634" y="1104690"/>
            <a:ext cx="1276514" cy="127651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 rot="16200000">
            <a:off x="-609096" y="2263663"/>
            <a:ext cx="218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Multiplicity of Goods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-612342" y="4765538"/>
            <a:ext cx="218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Multiplicity of methods for transporting/storing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 rot="5400000">
            <a:off x="10428010" y="1708754"/>
            <a:ext cx="218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Do I worry about how goods interact (e.g. coffee beans next to spices)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5400000">
            <a:off x="10322092" y="4616548"/>
            <a:ext cx="218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Can I transport quickly and smoothly</a:t>
            </a:r>
          </a:p>
          <a:p>
            <a:pPr algn="ctr"/>
            <a:r>
              <a:rPr lang="en-US" dirty="0" smtClean="0"/>
              <a:t>(e.g. from boat to train to truck)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828526" y="178125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Solution: Intermodal Shipping Container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918526" y="3032185"/>
            <a:ext cx="3735397" cy="1760605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rot="18900000" flipV="1">
            <a:off x="6671416" y="2512557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2700000" flipV="1">
            <a:off x="3612175" y="2561074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7323245" y="3713888"/>
            <a:ext cx="3400803" cy="132343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…in between, can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be loaded and unloaded, stacked, transported efficiently over long distances, and transferred from one mode of transport to </a:t>
            </a: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another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19151" y="2367640"/>
            <a:ext cx="3067050" cy="107721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A standard container that is loaded with virtually any goods, and stays sealed until it reaches final delivery.</a:t>
            </a:r>
            <a:endParaRPr lang="en-US" sz="1600" b="1" dirty="0">
              <a:solidFill>
                <a:schemeClr val="bg1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rot="2700000">
            <a:off x="6367004" y="5039509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8900000">
            <a:off x="3797638" y="5089299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222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Line 1"/>
          <p:cNvSpPr>
            <a:spLocks noChangeShapeType="1"/>
          </p:cNvSpPr>
          <p:nvPr/>
        </p:nvSpPr>
        <p:spPr bwMode="auto">
          <a:xfrm>
            <a:off x="555476" y="4115877"/>
            <a:ext cx="10788650" cy="794"/>
          </a:xfrm>
          <a:prstGeom prst="line">
            <a:avLst/>
          </a:prstGeom>
          <a:noFill/>
          <a:ln w="63500" cap="flat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400"/>
          </a:p>
        </p:txBody>
      </p:sp>
      <p:sp>
        <p:nvSpPr>
          <p:cNvPr id="25602" name="Rectangle 2"/>
          <p:cNvSpPr>
            <a:spLocks/>
          </p:cNvSpPr>
          <p:nvPr/>
        </p:nvSpPr>
        <p:spPr bwMode="auto">
          <a:xfrm>
            <a:off x="1215987" y="1436467"/>
            <a:ext cx="14234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Static website</a:t>
            </a:r>
          </a:p>
        </p:txBody>
      </p:sp>
      <p:sp>
        <p:nvSpPr>
          <p:cNvPr id="25603" name="Rectangle 3"/>
          <p:cNvSpPr>
            <a:spLocks/>
          </p:cNvSpPr>
          <p:nvPr/>
        </p:nvSpPr>
        <p:spPr bwMode="auto">
          <a:xfrm>
            <a:off x="5166572" y="1465460"/>
            <a:ext cx="144494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>
                <a:ea typeface="Gill Sans" charset="0"/>
                <a:cs typeface="Gill Sans" charset="0"/>
              </a:rPr>
              <a:t>Web frontend </a:t>
            </a:r>
          </a:p>
        </p:txBody>
      </p:sp>
      <p:sp>
        <p:nvSpPr>
          <p:cNvPr id="25604" name="Rectangle 4"/>
          <p:cNvSpPr>
            <a:spLocks/>
          </p:cNvSpPr>
          <p:nvPr/>
        </p:nvSpPr>
        <p:spPr bwMode="auto">
          <a:xfrm>
            <a:off x="3439159" y="1461403"/>
            <a:ext cx="8720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>
                <a:ea typeface="Gill Sans" charset="0"/>
                <a:cs typeface="Gill Sans" charset="0"/>
              </a:rPr>
              <a:t>User DB</a:t>
            </a:r>
          </a:p>
        </p:txBody>
      </p:sp>
      <p:sp>
        <p:nvSpPr>
          <p:cNvPr id="25605" name="Rectangle 5"/>
          <p:cNvSpPr>
            <a:spLocks/>
          </p:cNvSpPr>
          <p:nvPr/>
        </p:nvSpPr>
        <p:spPr bwMode="auto">
          <a:xfrm>
            <a:off x="7381311" y="1454815"/>
            <a:ext cx="6924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Queue</a:t>
            </a:r>
          </a:p>
        </p:txBody>
      </p:sp>
      <p:sp>
        <p:nvSpPr>
          <p:cNvPr id="25606" name="Rectangle 6"/>
          <p:cNvSpPr>
            <a:spLocks/>
          </p:cNvSpPr>
          <p:nvPr/>
        </p:nvSpPr>
        <p:spPr bwMode="auto">
          <a:xfrm>
            <a:off x="8885185" y="1380490"/>
            <a:ext cx="13080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Analytics DB</a:t>
            </a:r>
          </a:p>
        </p:txBody>
      </p:sp>
      <p:sp>
        <p:nvSpPr>
          <p:cNvPr id="25616" name="Rectangle 16"/>
          <p:cNvSpPr>
            <a:spLocks/>
          </p:cNvSpPr>
          <p:nvPr/>
        </p:nvSpPr>
        <p:spPr bwMode="auto">
          <a:xfrm>
            <a:off x="1482507" y="6236647"/>
            <a:ext cx="1232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Development VM</a:t>
            </a:r>
          </a:p>
        </p:txBody>
      </p:sp>
      <p:sp>
        <p:nvSpPr>
          <p:cNvPr id="25617" name="Rectangle 17"/>
          <p:cNvSpPr>
            <a:spLocks/>
          </p:cNvSpPr>
          <p:nvPr/>
        </p:nvSpPr>
        <p:spPr bwMode="auto">
          <a:xfrm>
            <a:off x="3282024" y="6252315"/>
            <a:ext cx="913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QA server</a:t>
            </a:r>
          </a:p>
        </p:txBody>
      </p:sp>
      <p:sp>
        <p:nvSpPr>
          <p:cNvPr id="25618" name="Rectangle 18"/>
          <p:cNvSpPr>
            <a:spLocks/>
          </p:cNvSpPr>
          <p:nvPr/>
        </p:nvSpPr>
        <p:spPr bwMode="auto">
          <a:xfrm>
            <a:off x="6362319" y="6267831"/>
            <a:ext cx="11477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Public Cloud</a:t>
            </a:r>
          </a:p>
        </p:txBody>
      </p:sp>
      <p:sp>
        <p:nvSpPr>
          <p:cNvPr id="25621" name="Rectangle 21"/>
          <p:cNvSpPr>
            <a:spLocks/>
          </p:cNvSpPr>
          <p:nvPr/>
        </p:nvSpPr>
        <p:spPr bwMode="auto">
          <a:xfrm>
            <a:off x="9282901" y="6227122"/>
            <a:ext cx="153224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Contributor’s laptop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828526" y="178125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Docker is a shipping container system for code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 rot="16200000">
            <a:off x="-713871" y="2254138"/>
            <a:ext cx="218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Multiplicity of Stacks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-612342" y="4765538"/>
            <a:ext cx="218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Multiplicity of hardware environments</a:t>
            </a:r>
            <a:endParaRPr lang="en-US" dirty="0"/>
          </a:p>
        </p:txBody>
      </p:sp>
      <p:sp>
        <p:nvSpPr>
          <p:cNvPr id="28" name="Rectangle 20"/>
          <p:cNvSpPr>
            <a:spLocks/>
          </p:cNvSpPr>
          <p:nvPr/>
        </p:nvSpPr>
        <p:spPr bwMode="auto">
          <a:xfrm>
            <a:off x="7778122" y="6236647"/>
            <a:ext cx="157998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 smtClean="0">
                <a:ea typeface="Gill Sans" charset="0"/>
                <a:cs typeface="Gill Sans" charset="0"/>
              </a:rPr>
              <a:t>Production Cluster</a:t>
            </a:r>
            <a:endParaRPr lang="en-US" sz="1600" dirty="0">
              <a:ea typeface="Gill Sans" charset="0"/>
              <a:cs typeface="Gill Sans" charset="0"/>
            </a:endParaRPr>
          </a:p>
        </p:txBody>
      </p:sp>
      <p:pic>
        <p:nvPicPr>
          <p:cNvPr id="35" name="Picture 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744" y="5533285"/>
            <a:ext cx="1077473" cy="692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19"/>
          <p:cNvSpPr>
            <a:spLocks/>
          </p:cNvSpPr>
          <p:nvPr/>
        </p:nvSpPr>
        <p:spPr bwMode="auto">
          <a:xfrm>
            <a:off x="4341997" y="6252315"/>
            <a:ext cx="181510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 smtClean="0">
                <a:ea typeface="Gill Sans" charset="0"/>
                <a:cs typeface="Gill Sans" charset="0"/>
              </a:rPr>
              <a:t>Customer Data Center</a:t>
            </a:r>
            <a:endParaRPr lang="en-US" sz="1600" dirty="0">
              <a:ea typeface="Gill Sans" charset="0"/>
              <a:cs typeface="Gill Sans" charset="0"/>
            </a:endParaRPr>
          </a:p>
        </p:txBody>
      </p:sp>
      <p:pic>
        <p:nvPicPr>
          <p:cNvPr id="38" name="Picture 19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181" y="5674854"/>
            <a:ext cx="677831" cy="40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17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3888" y="5717006"/>
            <a:ext cx="409763" cy="325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949" y="5560007"/>
            <a:ext cx="832434" cy="63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90744" y="5395070"/>
            <a:ext cx="542373" cy="745566"/>
          </a:xfrm>
          <a:prstGeom prst="rect">
            <a:avLst/>
          </a:prstGeom>
        </p:spPr>
      </p:pic>
      <p:pic>
        <p:nvPicPr>
          <p:cNvPr id="49" name="Picture 2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115" y="5460050"/>
            <a:ext cx="1392812" cy="83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Freeform 62"/>
          <p:cNvSpPr/>
          <p:nvPr/>
        </p:nvSpPr>
        <p:spPr>
          <a:xfrm>
            <a:off x="6763221" y="1507961"/>
            <a:ext cx="177537" cy="95450"/>
          </a:xfrm>
          <a:custGeom>
            <a:avLst/>
            <a:gdLst>
              <a:gd name="connsiteX0" fmla="*/ 0 w 811164"/>
              <a:gd name="connsiteY0" fmla="*/ 0 h 436109"/>
              <a:gd name="connsiteX1" fmla="*/ 811164 w 811164"/>
              <a:gd name="connsiteY1" fmla="*/ 0 h 436109"/>
              <a:gd name="connsiteX2" fmla="*/ 811164 w 811164"/>
              <a:gd name="connsiteY2" fmla="*/ 436109 h 436109"/>
              <a:gd name="connsiteX3" fmla="*/ 0 w 811164"/>
              <a:gd name="connsiteY3" fmla="*/ 436109 h 436109"/>
              <a:gd name="connsiteX4" fmla="*/ 0 w 811164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164" h="436109">
                <a:moveTo>
                  <a:pt x="0" y="0"/>
                </a:moveTo>
                <a:lnTo>
                  <a:pt x="811164" y="0"/>
                </a:lnTo>
                <a:lnTo>
                  <a:pt x="811164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 dirty="0"/>
          </a:p>
        </p:txBody>
      </p:sp>
      <p:sp>
        <p:nvSpPr>
          <p:cNvPr id="66" name="Freeform 65"/>
          <p:cNvSpPr/>
          <p:nvPr/>
        </p:nvSpPr>
        <p:spPr>
          <a:xfrm>
            <a:off x="6368058" y="1895240"/>
            <a:ext cx="171810" cy="95450"/>
          </a:xfrm>
          <a:custGeom>
            <a:avLst/>
            <a:gdLst>
              <a:gd name="connsiteX0" fmla="*/ 0 w 784997"/>
              <a:gd name="connsiteY0" fmla="*/ 0 h 436109"/>
              <a:gd name="connsiteX1" fmla="*/ 784997 w 784997"/>
              <a:gd name="connsiteY1" fmla="*/ 0 h 436109"/>
              <a:gd name="connsiteX2" fmla="*/ 784997 w 784997"/>
              <a:gd name="connsiteY2" fmla="*/ 436109 h 436109"/>
              <a:gd name="connsiteX3" fmla="*/ 0 w 784997"/>
              <a:gd name="connsiteY3" fmla="*/ 436109 h 436109"/>
              <a:gd name="connsiteX4" fmla="*/ 0 w 784997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997" h="436109">
                <a:moveTo>
                  <a:pt x="0" y="0"/>
                </a:moveTo>
                <a:lnTo>
                  <a:pt x="784997" y="0"/>
                </a:lnTo>
                <a:lnTo>
                  <a:pt x="784997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 dirty="0"/>
          </a:p>
        </p:txBody>
      </p:sp>
      <p:sp>
        <p:nvSpPr>
          <p:cNvPr id="69" name="Freeform 68"/>
          <p:cNvSpPr/>
          <p:nvPr/>
        </p:nvSpPr>
        <p:spPr>
          <a:xfrm>
            <a:off x="6763221" y="1778020"/>
            <a:ext cx="177537" cy="95450"/>
          </a:xfrm>
          <a:custGeom>
            <a:avLst/>
            <a:gdLst>
              <a:gd name="connsiteX0" fmla="*/ 0 w 811164"/>
              <a:gd name="connsiteY0" fmla="*/ 0 h 436109"/>
              <a:gd name="connsiteX1" fmla="*/ 811164 w 811164"/>
              <a:gd name="connsiteY1" fmla="*/ 0 h 436109"/>
              <a:gd name="connsiteX2" fmla="*/ 811164 w 811164"/>
              <a:gd name="connsiteY2" fmla="*/ 436109 h 436109"/>
              <a:gd name="connsiteX3" fmla="*/ 0 w 811164"/>
              <a:gd name="connsiteY3" fmla="*/ 436109 h 436109"/>
              <a:gd name="connsiteX4" fmla="*/ 0 w 811164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164" h="436109">
                <a:moveTo>
                  <a:pt x="0" y="0"/>
                </a:moveTo>
                <a:lnTo>
                  <a:pt x="811164" y="0"/>
                </a:lnTo>
                <a:lnTo>
                  <a:pt x="811164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/>
          </a:p>
        </p:txBody>
      </p:sp>
      <p:sp>
        <p:nvSpPr>
          <p:cNvPr id="71" name="Freeform 70"/>
          <p:cNvSpPr/>
          <p:nvPr/>
        </p:nvSpPr>
        <p:spPr>
          <a:xfrm>
            <a:off x="928535" y="137198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2" name="Freeform 71"/>
          <p:cNvSpPr/>
          <p:nvPr/>
        </p:nvSpPr>
        <p:spPr>
          <a:xfrm>
            <a:off x="1003559" y="150701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3" name="Freeform 72"/>
          <p:cNvSpPr/>
          <p:nvPr/>
        </p:nvSpPr>
        <p:spPr>
          <a:xfrm>
            <a:off x="854084" y="150701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74" name="Freeform 73"/>
          <p:cNvSpPr/>
          <p:nvPr/>
        </p:nvSpPr>
        <p:spPr>
          <a:xfrm>
            <a:off x="3151706" y="143151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5" name="Freeform 74"/>
          <p:cNvSpPr/>
          <p:nvPr/>
        </p:nvSpPr>
        <p:spPr>
          <a:xfrm>
            <a:off x="3002231" y="143151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76" name="Freeform 75"/>
          <p:cNvSpPr/>
          <p:nvPr/>
        </p:nvSpPr>
        <p:spPr>
          <a:xfrm>
            <a:off x="3076682" y="156654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89" name="Freeform 88"/>
          <p:cNvSpPr/>
          <p:nvPr/>
        </p:nvSpPr>
        <p:spPr>
          <a:xfrm>
            <a:off x="8451825" y="1561578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0" name="Freeform 89"/>
          <p:cNvSpPr/>
          <p:nvPr/>
        </p:nvSpPr>
        <p:spPr>
          <a:xfrm>
            <a:off x="8374720" y="141036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91" name="Freeform 90"/>
          <p:cNvSpPr/>
          <p:nvPr/>
        </p:nvSpPr>
        <p:spPr>
          <a:xfrm>
            <a:off x="8300269" y="154539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9" name="Freeform 98"/>
          <p:cNvSpPr/>
          <p:nvPr/>
        </p:nvSpPr>
        <p:spPr>
          <a:xfrm>
            <a:off x="7152400" y="140480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0" name="Freeform 99"/>
          <p:cNvSpPr/>
          <p:nvPr/>
        </p:nvSpPr>
        <p:spPr>
          <a:xfrm>
            <a:off x="7002925" y="140480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1" name="Freeform 100"/>
          <p:cNvSpPr/>
          <p:nvPr/>
        </p:nvSpPr>
        <p:spPr>
          <a:xfrm>
            <a:off x="7077376" y="153983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2" name="Freeform 101"/>
          <p:cNvSpPr/>
          <p:nvPr/>
        </p:nvSpPr>
        <p:spPr>
          <a:xfrm>
            <a:off x="7152400" y="167486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3" name="Freeform 102"/>
          <p:cNvSpPr/>
          <p:nvPr/>
        </p:nvSpPr>
        <p:spPr>
          <a:xfrm>
            <a:off x="7002925" y="167486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4" name="Freeform 103"/>
          <p:cNvSpPr/>
          <p:nvPr/>
        </p:nvSpPr>
        <p:spPr>
          <a:xfrm>
            <a:off x="4685438" y="144443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5" name="Freeform 104"/>
          <p:cNvSpPr/>
          <p:nvPr/>
        </p:nvSpPr>
        <p:spPr>
          <a:xfrm>
            <a:off x="4834913" y="144443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6" name="Freeform 105"/>
          <p:cNvSpPr/>
          <p:nvPr/>
        </p:nvSpPr>
        <p:spPr>
          <a:xfrm>
            <a:off x="4760462" y="1579465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7" name="Freeform 106"/>
          <p:cNvSpPr/>
          <p:nvPr/>
        </p:nvSpPr>
        <p:spPr>
          <a:xfrm>
            <a:off x="4610987" y="157946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8" name="TextBox 107"/>
          <p:cNvSpPr txBox="1"/>
          <p:nvPr/>
        </p:nvSpPr>
        <p:spPr>
          <a:xfrm rot="5400000">
            <a:off x="10428010" y="1847253"/>
            <a:ext cx="218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Do services and apps interact appropriately?</a:t>
            </a:r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 rot="5400000">
            <a:off x="10551835" y="5157856"/>
            <a:ext cx="218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Can I migrate smoothly and quickly</a:t>
            </a:r>
            <a:endParaRPr lang="en-US" dirty="0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18526" y="3032185"/>
            <a:ext cx="3735397" cy="1760605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7667625" y="4211127"/>
            <a:ext cx="3460738" cy="107721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…that  can be manipulated using standard operations and run consistently on virtually any hardware platform 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847725" y="2585129"/>
            <a:ext cx="3004199" cy="107721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An engine that enables any payload to be encapsulated as a lightweight, portable, self-sufficient  container…</a:t>
            </a:r>
            <a:endParaRPr lang="en-US" sz="1600" b="1" dirty="0">
              <a:solidFill>
                <a:schemeClr val="bg1"/>
              </a:solidFill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 rot="18900000">
            <a:off x="6073506" y="2328448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2700000">
            <a:off x="3203387" y="2332120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ju\Desktop\docker-container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06103" y="2999047"/>
            <a:ext cx="3762375" cy="1781175"/>
          </a:xfrm>
          <a:prstGeom prst="rect">
            <a:avLst/>
          </a:prstGeom>
          <a:noFill/>
        </p:spPr>
      </p:pic>
      <p:cxnSp>
        <p:nvCxnSpPr>
          <p:cNvPr id="114" name="Straight Arrow Connector 113"/>
          <p:cNvCxnSpPr/>
          <p:nvPr/>
        </p:nvCxnSpPr>
        <p:spPr>
          <a:xfrm rot="18900000">
            <a:off x="3098710" y="5083086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rot="2700000">
            <a:off x="6096169" y="4919983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805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 vs. Virtual Machines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955017"/>
            <a:ext cx="81280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30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Drawbacks to Using Hypervisors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Virtual Machines using hypervisors access </a:t>
            </a:r>
            <a:r>
              <a:rPr lang="en-US" b="1" dirty="0" smtClean="0"/>
              <a:t>virtual hardware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This allows VMs to run a wide range of guest operating systems.</a:t>
            </a:r>
          </a:p>
          <a:p>
            <a:r>
              <a:rPr lang="en-US" dirty="0" smtClean="0"/>
              <a:t>But it adds overhead</a:t>
            </a:r>
          </a:p>
          <a:p>
            <a:pPr lvl="1"/>
            <a:r>
              <a:rPr lang="en-US" dirty="0" smtClean="0"/>
              <a:t>VMs take a long time to startup.</a:t>
            </a:r>
          </a:p>
          <a:p>
            <a:pPr lvl="1"/>
            <a:r>
              <a:rPr lang="en-US" dirty="0" smtClean="0"/>
              <a:t>Performance is worse: </a:t>
            </a:r>
            <a:r>
              <a:rPr lang="en-US" dirty="0" smtClean="0"/>
              <a:t>software-emulated </a:t>
            </a:r>
            <a:r>
              <a:rPr lang="en-US" dirty="0" smtClean="0"/>
              <a:t>hardware</a:t>
            </a:r>
          </a:p>
          <a:p>
            <a:pPr lvl="1"/>
            <a:r>
              <a:rPr lang="en-US" dirty="0" smtClean="0"/>
              <a:t>VMs take up a lot of resources. Limited number of VMs can run on the real hardware</a:t>
            </a:r>
          </a:p>
        </p:txBody>
      </p:sp>
    </p:spTree>
    <p:extLst>
      <p:ext uri="{BB962C8B-B14F-4D97-AF65-F5344CB8AC3E}">
        <p14:creationId xmlns:p14="http://schemas.microsoft.com/office/powerpoint/2010/main" val="20843907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are Docker containers lightweight?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072044" y="2606714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r>
              <a:rPr lang="en-US" dirty="0">
                <a:solidFill>
                  <a:prstClr val="white"/>
                </a:solidFill>
              </a:rPr>
              <a:t>Bins/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Libs</a:t>
            </a: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064032" y="1810109"/>
            <a:ext cx="760887" cy="79660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App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02810" y="4414653"/>
            <a:ext cx="16656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394D54"/>
                </a:solidFill>
              </a:rPr>
              <a:t>Original App</a:t>
            </a:r>
          </a:p>
          <a:p>
            <a:r>
              <a:rPr lang="en-US" sz="1400" dirty="0">
                <a:solidFill>
                  <a:srgbClr val="394D54"/>
                </a:solidFill>
              </a:rPr>
              <a:t>(No OS to take</a:t>
            </a:r>
          </a:p>
          <a:p>
            <a:r>
              <a:rPr lang="en-US" sz="1400" dirty="0">
                <a:solidFill>
                  <a:srgbClr val="394D54"/>
                </a:solidFill>
              </a:rPr>
              <a:t>up space, resources,</a:t>
            </a:r>
          </a:p>
          <a:p>
            <a:r>
              <a:rPr lang="en-US" sz="1400" dirty="0">
                <a:solidFill>
                  <a:srgbClr val="394D54"/>
                </a:solidFill>
              </a:rPr>
              <a:t>or require restart)</a:t>
            </a:r>
          </a:p>
        </p:txBody>
      </p:sp>
      <p:sp>
        <p:nvSpPr>
          <p:cNvPr id="4" name="Rectangle 3"/>
          <p:cNvSpPr/>
          <p:nvPr/>
        </p:nvSpPr>
        <p:spPr>
          <a:xfrm>
            <a:off x="10214340" y="1825632"/>
            <a:ext cx="969094" cy="14542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 rot="5400000">
            <a:off x="10674175" y="2126259"/>
            <a:ext cx="803384" cy="19689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App </a:t>
            </a:r>
            <a:r>
              <a:rPr lang="el-GR" dirty="0">
                <a:solidFill>
                  <a:prstClr val="white"/>
                </a:solidFill>
              </a:rPr>
              <a:t>Δ</a:t>
            </a:r>
            <a:r>
              <a:rPr lang="en-US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40" name="Rectangle 39"/>
          <p:cNvSpPr/>
          <p:nvPr/>
        </p:nvSpPr>
        <p:spPr>
          <a:xfrm rot="5400000">
            <a:off x="10743984" y="2859833"/>
            <a:ext cx="663766" cy="19689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r>
              <a:rPr lang="en-US" dirty="0">
                <a:solidFill>
                  <a:prstClr val="white"/>
                </a:solidFill>
              </a:rPr>
              <a:t>Bins/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012732" y="1841500"/>
            <a:ext cx="762400" cy="2604903"/>
          </a:xfrm>
          <a:prstGeom prst="rect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App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A</a:t>
            </a: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014245" y="2678592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r>
              <a:rPr lang="en-US" dirty="0">
                <a:solidFill>
                  <a:prstClr val="white"/>
                </a:solidFill>
              </a:rPr>
              <a:t>Bins/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Libs</a:t>
            </a: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012732" y="1841500"/>
            <a:ext cx="760887" cy="32745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205663" y="1839767"/>
            <a:ext cx="762400" cy="2316269"/>
          </a:xfrm>
          <a:prstGeom prst="rect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App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A’</a:t>
            </a: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212434" y="3290516"/>
            <a:ext cx="754116" cy="83483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r>
              <a:rPr lang="en-US" dirty="0">
                <a:solidFill>
                  <a:prstClr val="white"/>
                </a:solidFill>
              </a:rPr>
              <a:t>Guest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OS</a:t>
            </a: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207176" y="2663703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r>
              <a:rPr lang="en-US" dirty="0">
                <a:solidFill>
                  <a:prstClr val="white"/>
                </a:solidFill>
              </a:rPr>
              <a:t>Bins/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Libs</a:t>
            </a: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3205663" y="1826611"/>
            <a:ext cx="760887" cy="2298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9859591" y="4414653"/>
            <a:ext cx="196410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94D54"/>
                </a:solidFill>
              </a:rPr>
              <a:t>Modified App</a:t>
            </a:r>
          </a:p>
          <a:p>
            <a:endParaRPr lang="en-US" sz="1400" dirty="0">
              <a:solidFill>
                <a:srgbClr val="394D54"/>
              </a:solidFill>
            </a:endParaRPr>
          </a:p>
          <a:p>
            <a:r>
              <a:rPr lang="en-US" sz="1400" dirty="0">
                <a:solidFill>
                  <a:srgbClr val="394D54"/>
                </a:solidFill>
              </a:rPr>
              <a:t>Copy on write capabilities allow</a:t>
            </a:r>
          </a:p>
          <a:p>
            <a:r>
              <a:rPr lang="en-US" sz="1400" dirty="0">
                <a:solidFill>
                  <a:srgbClr val="394D54"/>
                </a:solidFill>
              </a:rPr>
              <a:t>us to only save the diffs</a:t>
            </a:r>
          </a:p>
          <a:p>
            <a:r>
              <a:rPr lang="en-US" sz="1400" dirty="0">
                <a:solidFill>
                  <a:srgbClr val="394D54"/>
                </a:solidFill>
              </a:rPr>
              <a:t>Between container A and container</a:t>
            </a:r>
          </a:p>
          <a:p>
            <a:r>
              <a:rPr lang="en-US" sz="1400" dirty="0">
                <a:solidFill>
                  <a:srgbClr val="394D54"/>
                </a:solidFill>
              </a:rPr>
              <a:t>A’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001289" y="5503410"/>
            <a:ext cx="30611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394D54"/>
                </a:solidFill>
              </a:rPr>
              <a:t>VMs</a:t>
            </a:r>
          </a:p>
          <a:p>
            <a:r>
              <a:rPr lang="en-US" sz="1400" dirty="0">
                <a:solidFill>
                  <a:srgbClr val="394D54"/>
                </a:solidFill>
              </a:rPr>
              <a:t>Every app, every copy of an</a:t>
            </a:r>
          </a:p>
          <a:p>
            <a:r>
              <a:rPr lang="en-US" sz="1400" dirty="0">
                <a:solidFill>
                  <a:srgbClr val="394D54"/>
                </a:solidFill>
              </a:rPr>
              <a:t>app, and every slight modification</a:t>
            </a:r>
          </a:p>
          <a:p>
            <a:r>
              <a:rPr lang="en-US" sz="1400" dirty="0">
                <a:solidFill>
                  <a:srgbClr val="394D54"/>
                </a:solidFill>
              </a:rPr>
              <a:t>of the app requires a new virtual server</a:t>
            </a:r>
          </a:p>
        </p:txBody>
      </p:sp>
      <p:sp>
        <p:nvSpPr>
          <p:cNvPr id="73" name="Rectangle 72"/>
          <p:cNvSpPr/>
          <p:nvPr/>
        </p:nvSpPr>
        <p:spPr>
          <a:xfrm>
            <a:off x="869732" y="1854200"/>
            <a:ext cx="762400" cy="2604903"/>
          </a:xfrm>
          <a:prstGeom prst="rect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App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A</a:t>
            </a: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876503" y="3318104"/>
            <a:ext cx="754116" cy="219369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r>
              <a:rPr lang="en-US" dirty="0">
                <a:solidFill>
                  <a:prstClr val="white"/>
                </a:solidFill>
              </a:rPr>
              <a:t>Guest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OS</a:t>
            </a: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871245" y="2691292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r>
              <a:rPr lang="en-US" dirty="0">
                <a:solidFill>
                  <a:prstClr val="white"/>
                </a:solidFill>
              </a:rPr>
              <a:t>Bins/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Libs</a:t>
            </a: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869732" y="1854200"/>
            <a:ext cx="760887" cy="32745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8030431" y="4436878"/>
            <a:ext cx="125540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394D54"/>
                </a:solidFill>
              </a:rPr>
              <a:t>Copy of</a:t>
            </a:r>
          </a:p>
          <a:p>
            <a:pPr algn="ctr"/>
            <a:r>
              <a:rPr lang="en-US" dirty="0">
                <a:solidFill>
                  <a:srgbClr val="394D54"/>
                </a:solidFill>
              </a:rPr>
              <a:t>App</a:t>
            </a:r>
          </a:p>
          <a:p>
            <a:r>
              <a:rPr lang="en-US" sz="1400" dirty="0">
                <a:solidFill>
                  <a:srgbClr val="394D54"/>
                </a:solidFill>
              </a:rPr>
              <a:t>No OS. Can</a:t>
            </a:r>
          </a:p>
          <a:p>
            <a:r>
              <a:rPr lang="en-US" sz="1400" dirty="0">
                <a:solidFill>
                  <a:srgbClr val="394D54"/>
                </a:solidFill>
              </a:rPr>
              <a:t>Share bins/libs</a:t>
            </a:r>
          </a:p>
        </p:txBody>
      </p:sp>
      <p:sp>
        <p:nvSpPr>
          <p:cNvPr id="78" name="Rectangle 77"/>
          <p:cNvSpPr/>
          <p:nvPr/>
        </p:nvSpPr>
        <p:spPr>
          <a:xfrm>
            <a:off x="8179165" y="1844682"/>
            <a:ext cx="788879" cy="14542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8179165" y="1819321"/>
            <a:ext cx="788879" cy="79660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App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A</a:t>
            </a:r>
          </a:p>
        </p:txBody>
      </p:sp>
      <p:sp>
        <p:nvSpPr>
          <p:cNvPr id="5" name="Lightning Bolt 4"/>
          <p:cNvSpPr/>
          <p:nvPr/>
        </p:nvSpPr>
        <p:spPr>
          <a:xfrm rot="18063561">
            <a:off x="765461" y="4414617"/>
            <a:ext cx="924560" cy="508000"/>
          </a:xfrm>
          <a:prstGeom prst="lightningBol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019503" y="3330804"/>
            <a:ext cx="754116" cy="219369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r>
              <a:rPr lang="en-US" dirty="0">
                <a:solidFill>
                  <a:prstClr val="white"/>
                </a:solidFill>
              </a:rPr>
              <a:t>Guest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OS</a:t>
            </a: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9" name="Lightning Bolt 28"/>
          <p:cNvSpPr/>
          <p:nvPr/>
        </p:nvSpPr>
        <p:spPr>
          <a:xfrm rot="18063561">
            <a:off x="1908461" y="4427317"/>
            <a:ext cx="924560" cy="508000"/>
          </a:xfrm>
          <a:prstGeom prst="lightningBol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213303" y="3330804"/>
            <a:ext cx="754116" cy="219369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r>
              <a:rPr lang="en-US" dirty="0">
                <a:solidFill>
                  <a:prstClr val="white"/>
                </a:solidFill>
              </a:rPr>
              <a:t>Guest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OS</a:t>
            </a: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1" name="Lightning Bolt 30"/>
          <p:cNvSpPr/>
          <p:nvPr/>
        </p:nvSpPr>
        <p:spPr>
          <a:xfrm rot="18063561">
            <a:off x="3102261" y="4427317"/>
            <a:ext cx="924560" cy="508000"/>
          </a:xfrm>
          <a:prstGeom prst="lightningBol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092700" y="1181100"/>
            <a:ext cx="63500" cy="5676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019503" y="1168491"/>
            <a:ext cx="74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394D54"/>
                </a:solidFill>
              </a:rPr>
              <a:t>VMs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811568" y="1221614"/>
            <a:ext cx="1524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394D54"/>
                </a:solidFill>
              </a:rPr>
              <a:t>Containers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61919" y="6052495"/>
            <a:ext cx="200416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AuFS</a:t>
            </a:r>
            <a:r>
              <a:rPr lang="en-US" dirty="0" smtClean="0"/>
              <a:t> enables these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02810" y="6052495"/>
            <a:ext cx="169488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LXC enables this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6263014" y="5430316"/>
            <a:ext cx="12526" cy="580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4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5783079" y="1299657"/>
            <a:ext cx="788879" cy="14542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2012" y="24402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Changes and Updates</a:t>
            </a:r>
            <a:endParaRPr lang="en-US" dirty="0"/>
          </a:p>
        </p:txBody>
      </p:sp>
      <p:sp>
        <p:nvSpPr>
          <p:cNvPr id="7" name="Flowchart: Process 6"/>
          <p:cNvSpPr/>
          <p:nvPr/>
        </p:nvSpPr>
        <p:spPr>
          <a:xfrm>
            <a:off x="3332704" y="5887906"/>
            <a:ext cx="1939047" cy="382044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 Engine</a:t>
            </a:r>
            <a:endParaRPr lang="en-US" dirty="0"/>
          </a:p>
        </p:txBody>
      </p:sp>
      <p:sp>
        <p:nvSpPr>
          <p:cNvPr id="12" name="Can 11"/>
          <p:cNvSpPr/>
          <p:nvPr/>
        </p:nvSpPr>
        <p:spPr>
          <a:xfrm>
            <a:off x="10588752" y="1030978"/>
            <a:ext cx="1172324" cy="187834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Docker</a:t>
            </a:r>
          </a:p>
          <a:p>
            <a:pPr algn="ctr"/>
            <a:r>
              <a:rPr lang="en-US" dirty="0" smtClean="0"/>
              <a:t>Container</a:t>
            </a:r>
          </a:p>
          <a:p>
            <a:pPr algn="ctr"/>
            <a:r>
              <a:rPr lang="en-US" dirty="0" smtClean="0"/>
              <a:t>Image Registry</a:t>
            </a:r>
            <a:endParaRPr lang="en-US" dirty="0"/>
          </a:p>
        </p:txBody>
      </p:sp>
      <p:sp>
        <p:nvSpPr>
          <p:cNvPr id="25" name="Flowchart: Process 24"/>
          <p:cNvSpPr/>
          <p:nvPr/>
        </p:nvSpPr>
        <p:spPr>
          <a:xfrm>
            <a:off x="8318554" y="5763054"/>
            <a:ext cx="3155134" cy="418650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 Engine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 flipH="1">
            <a:off x="6598286" y="1717094"/>
            <a:ext cx="3839951" cy="24961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476726" y="1311611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Push</a:t>
            </a:r>
            <a:endParaRPr lang="en-US" i="1" dirty="0"/>
          </a:p>
        </p:txBody>
      </p:sp>
      <p:cxnSp>
        <p:nvCxnSpPr>
          <p:cNvPr id="47" name="Straight Connector 46"/>
          <p:cNvCxnSpPr>
            <a:stCxn id="85" idx="3"/>
          </p:cNvCxnSpPr>
          <p:nvPr/>
        </p:nvCxnSpPr>
        <p:spPr>
          <a:xfrm flipV="1">
            <a:off x="9082584" y="2988220"/>
            <a:ext cx="2241370" cy="1721876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0574850" y="3564366"/>
            <a:ext cx="873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Update</a:t>
            </a:r>
            <a:endParaRPr lang="en-US" i="1" dirty="0"/>
          </a:p>
        </p:txBody>
      </p:sp>
      <p:sp>
        <p:nvSpPr>
          <p:cNvPr id="39" name="Rectangle 38"/>
          <p:cNvSpPr/>
          <p:nvPr/>
        </p:nvSpPr>
        <p:spPr>
          <a:xfrm>
            <a:off x="1947719" y="2032039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Bins/</a:t>
            </a:r>
          </a:p>
          <a:p>
            <a:pPr algn="ctr"/>
            <a:r>
              <a:rPr lang="en-US" dirty="0" smtClean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1949232" y="1235434"/>
            <a:ext cx="760887" cy="79660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</a:t>
            </a:r>
          </a:p>
          <a:p>
            <a:pPr algn="ctr"/>
            <a:r>
              <a:rPr lang="en-US" dirty="0"/>
              <a:t>A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820128" y="1299657"/>
            <a:ext cx="969094" cy="14542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 rot="5400000">
            <a:off x="4273353" y="1620801"/>
            <a:ext cx="803384" cy="19689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</a:t>
            </a:r>
            <a:r>
              <a:rPr lang="el-GR" dirty="0" smtClean="0"/>
              <a:t>Δ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 rot="5400000">
            <a:off x="6142555" y="2323539"/>
            <a:ext cx="663766" cy="19689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Bins/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1772446" y="3133479"/>
            <a:ext cx="1104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Base </a:t>
            </a:r>
          </a:p>
          <a:p>
            <a:pPr algn="ctr"/>
            <a:r>
              <a:rPr lang="en-US" dirty="0" smtClean="0"/>
              <a:t>Container</a:t>
            </a:r>
          </a:p>
          <a:p>
            <a:pPr algn="ctr"/>
            <a:r>
              <a:rPr lang="en-US" dirty="0" smtClean="0"/>
              <a:t>Image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340296" y="6234229"/>
            <a:ext cx="2743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Host is now running A’’</a:t>
            </a:r>
          </a:p>
          <a:p>
            <a:endParaRPr lang="en-US" sz="1400" dirty="0"/>
          </a:p>
        </p:txBody>
      </p:sp>
      <p:sp>
        <p:nvSpPr>
          <p:cNvPr id="61" name="TextBox 60"/>
          <p:cNvSpPr txBox="1"/>
          <p:nvPr/>
        </p:nvSpPr>
        <p:spPr>
          <a:xfrm>
            <a:off x="5667482" y="3168920"/>
            <a:ext cx="1311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Container Mod A’’</a:t>
            </a:r>
            <a:endParaRPr lang="en-US" sz="1400" dirty="0"/>
          </a:p>
        </p:txBody>
      </p:sp>
      <p:cxnSp>
        <p:nvCxnSpPr>
          <p:cNvPr id="75" name="Straight Connector 74"/>
          <p:cNvCxnSpPr/>
          <p:nvPr/>
        </p:nvCxnSpPr>
        <p:spPr>
          <a:xfrm flipH="1" flipV="1">
            <a:off x="2645984" y="2402106"/>
            <a:ext cx="1229995" cy="5442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4609823" y="2300543"/>
            <a:ext cx="1229995" cy="5442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9524105" y="3198976"/>
            <a:ext cx="969094" cy="14542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 rot="5400000">
            <a:off x="9975966" y="3527574"/>
            <a:ext cx="803384" cy="19689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</a:t>
            </a:r>
            <a:r>
              <a:rPr lang="el-GR" dirty="0" smtClean="0"/>
              <a:t>Δ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 rot="5400000">
            <a:off x="10058581" y="4259466"/>
            <a:ext cx="663766" cy="19689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Bins/</a:t>
            </a:r>
            <a:endParaRPr lang="en-US" dirty="0"/>
          </a:p>
        </p:txBody>
      </p:sp>
      <p:sp>
        <p:nvSpPr>
          <p:cNvPr id="13" name="Striped Right Arrow 12"/>
          <p:cNvSpPr/>
          <p:nvPr/>
        </p:nvSpPr>
        <p:spPr>
          <a:xfrm rot="10800000">
            <a:off x="6474438" y="5150486"/>
            <a:ext cx="754911" cy="63295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8320184" y="5108398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Bins/</a:t>
            </a:r>
          </a:p>
          <a:p>
            <a:pPr algn="ctr"/>
            <a:r>
              <a:rPr lang="en-US" dirty="0" smtClean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8321697" y="4311793"/>
            <a:ext cx="760887" cy="79660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</a:t>
            </a:r>
          </a:p>
          <a:p>
            <a:pPr algn="ctr"/>
            <a:r>
              <a:rPr lang="en-US" dirty="0"/>
              <a:t>A</a:t>
            </a:r>
          </a:p>
        </p:txBody>
      </p:sp>
      <p:sp>
        <p:nvSpPr>
          <p:cNvPr id="86" name="Rectangle 85"/>
          <p:cNvSpPr/>
          <p:nvPr/>
        </p:nvSpPr>
        <p:spPr>
          <a:xfrm>
            <a:off x="3346129" y="4423379"/>
            <a:ext cx="969094" cy="14542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 rot="5400000">
            <a:off x="3819988" y="4721381"/>
            <a:ext cx="803384" cy="19689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 rot="5400000">
            <a:off x="3877203" y="5463903"/>
            <a:ext cx="663766" cy="19689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Bins/</a:t>
            </a:r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3340297" y="5217677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Bins/</a:t>
            </a:r>
          </a:p>
          <a:p>
            <a:pPr algn="ctr"/>
            <a:r>
              <a:rPr lang="en-US" dirty="0" smtClean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3345938" y="4421072"/>
            <a:ext cx="760887" cy="79660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</a:t>
            </a:r>
          </a:p>
          <a:p>
            <a:pPr algn="ctr"/>
            <a:r>
              <a:rPr lang="en-US" dirty="0" smtClean="0"/>
              <a:t>A’’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645400" y="6168779"/>
            <a:ext cx="39623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Host running A wants to upgrade to A’’. Requests update. Gets only diffs</a:t>
            </a:r>
          </a:p>
          <a:p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3848842" y="3168920"/>
            <a:ext cx="1311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Container Mod A’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6083299" y="173157"/>
            <a:ext cx="4665764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docs.docker.com</a:t>
            </a:r>
            <a:r>
              <a:rPr lang="en-US" dirty="0"/>
              <a:t>/storage/</a:t>
            </a:r>
            <a:r>
              <a:rPr lang="en-US" dirty="0" err="1"/>
              <a:t>storagedriver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29284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Docker: Infrastructure as Code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short, Docker lets you define in script files everything about each of your </a:t>
            </a:r>
            <a:r>
              <a:rPr lang="en-US" dirty="0" err="1" smtClean="0"/>
              <a:t>microservices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Combine this with CI/CD systems to deploy EACH </a:t>
            </a:r>
            <a:r>
              <a:rPr lang="en-US" dirty="0" err="1" smtClean="0"/>
              <a:t>microservice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Your development </a:t>
            </a:r>
            <a:r>
              <a:rPr lang="en-US" dirty="0"/>
              <a:t>to test to production environments </a:t>
            </a:r>
            <a:r>
              <a:rPr lang="en-US" dirty="0" smtClean="0"/>
              <a:t>should be identical and reproducible. </a:t>
            </a:r>
          </a:p>
          <a:p>
            <a:pPr lvl="1"/>
            <a:r>
              <a:rPr lang="en-US" dirty="0" smtClean="0"/>
              <a:t>Testing and production deployments for each service should be infinitely clone-able. </a:t>
            </a:r>
          </a:p>
          <a:p>
            <a:r>
              <a:rPr lang="en-US" dirty="0" smtClean="0"/>
              <a:t>This is not elasticity, but it is a prerequisite. </a:t>
            </a:r>
          </a:p>
          <a:p>
            <a:r>
              <a:rPr lang="en-US" dirty="0" smtClean="0"/>
              <a:t>Docker and other containers have much less overhead</a:t>
            </a:r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4006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50585" y="3639785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API Server</a:t>
            </a: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677172" y="48738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Manager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883911" y="48738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Metadata Server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30243" y="3378819"/>
            <a:ext cx="8240751" cy="331191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29572" y="50262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Manager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981972" y="51786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Manager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134372" y="53310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Manager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286772" y="54834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Manager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439172" y="56358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Manager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036311" y="50262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Metadata Server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88711" y="51786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Metadata Server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341111" y="53310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Metadata Server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493511" y="54834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Metadata Server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645911" y="56358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Metadata Server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402985" y="3792185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API Server</a:t>
            </a: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555385" y="3944585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API Server</a:t>
            </a: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707785" y="4096985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API Server</a:t>
            </a: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295189" y="391446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API Server</a:t>
            </a:r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935065" y="162551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Manager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655315" y="1625513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Metadata Server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590696" y="200722"/>
            <a:ext cx="4995746" cy="254286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/>
          <p:cNvSpPr/>
          <p:nvPr/>
        </p:nvSpPr>
        <p:spPr>
          <a:xfrm>
            <a:off x="6032812" y="2778573"/>
            <a:ext cx="234176" cy="5556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43501" y="313388"/>
            <a:ext cx="2790871" cy="26647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You can put all your </a:t>
            </a:r>
            <a:r>
              <a:rPr lang="en-US" sz="3200" dirty="0" err="1" smtClean="0"/>
              <a:t>Microservices</a:t>
            </a:r>
            <a:r>
              <a:rPr lang="en-US" sz="3200" dirty="0" smtClean="0"/>
              <a:t> into containers</a:t>
            </a:r>
            <a:endParaRPr lang="en-US" sz="3200" dirty="0"/>
          </a:p>
        </p:txBody>
      </p:sp>
      <p:sp>
        <p:nvSpPr>
          <p:cNvPr id="27" name="Rectangle 26"/>
          <p:cNvSpPr/>
          <p:nvPr/>
        </p:nvSpPr>
        <p:spPr>
          <a:xfrm>
            <a:off x="9042766" y="313388"/>
            <a:ext cx="2790871" cy="26647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mtClean="0"/>
              <a:t>Next, we will look at how to spin all of this up and keep it running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2039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 (OS)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451949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OS can run other OS instances as separate processes.</a:t>
            </a:r>
          </a:p>
          <a:p>
            <a:r>
              <a:rPr lang="en-US" dirty="0" smtClean="0"/>
              <a:t>No hardware virtualization or emulation.</a:t>
            </a:r>
          </a:p>
          <a:p>
            <a:r>
              <a:rPr lang="en-US" dirty="0" smtClean="0"/>
              <a:t>Tenants share the OS kernel with the host OS.</a:t>
            </a:r>
          </a:p>
          <a:p>
            <a:r>
              <a:rPr lang="en-US" dirty="0" smtClean="0"/>
              <a:t>The guest (tenant) OS instances are shielded from each other. </a:t>
            </a:r>
          </a:p>
          <a:p>
            <a:r>
              <a:rPr lang="en-US" dirty="0" smtClean="0"/>
              <a:t>This limits the OS options for the tenants</a:t>
            </a:r>
          </a:p>
          <a:p>
            <a:pPr lvl="1"/>
            <a:r>
              <a:rPr lang="en-US" dirty="0" smtClean="0"/>
              <a:t>But performances is much greater</a:t>
            </a:r>
          </a:p>
          <a:p>
            <a:r>
              <a:rPr lang="en-US" dirty="0" smtClean="0"/>
              <a:t>And you can fit a lot more OS VMs onto the host. </a:t>
            </a:r>
          </a:p>
          <a:p>
            <a:pPr lvl="1"/>
            <a:r>
              <a:rPr lang="en-US" dirty="0" smtClean="0"/>
              <a:t>But not as secure as Hypervisor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883" y="2223935"/>
            <a:ext cx="4717266" cy="355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50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Containers (LXC)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Cgroups</a:t>
            </a:r>
            <a:r>
              <a:rPr lang="en-US" dirty="0" smtClean="0"/>
              <a:t>: a</a:t>
            </a:r>
            <a:r>
              <a:rPr lang="en-US" dirty="0"/>
              <a:t> </a:t>
            </a:r>
            <a:r>
              <a:rPr lang="en-US" dirty="0" smtClean="0"/>
              <a:t>Linux kernel feature </a:t>
            </a:r>
            <a:r>
              <a:rPr lang="en-US" dirty="0"/>
              <a:t>that limits, accounts for, and isolates the </a:t>
            </a:r>
            <a:r>
              <a:rPr lang="en-US" dirty="0" smtClean="0"/>
              <a:t>resource usage</a:t>
            </a:r>
            <a:r>
              <a:rPr lang="en-US" dirty="0"/>
              <a:t> (CPU, memory, disk I/O, network, etc.) of a collection of </a:t>
            </a:r>
            <a:r>
              <a:rPr lang="en-US" dirty="0" smtClean="0"/>
              <a:t>processes.</a:t>
            </a:r>
          </a:p>
          <a:p>
            <a:pPr lvl="1"/>
            <a:r>
              <a:rPr lang="en-US" dirty="0" err="1" smtClean="0"/>
              <a:t>Cgroups</a:t>
            </a:r>
            <a:r>
              <a:rPr lang="en-US" dirty="0" smtClean="0"/>
              <a:t> lets you carve up the hardware into continuous, resizable pieces</a:t>
            </a:r>
          </a:p>
          <a:p>
            <a:r>
              <a:rPr lang="en-US" b="1" dirty="0" smtClean="0"/>
              <a:t>Namespace Isolation: </a:t>
            </a:r>
            <a:r>
              <a:rPr lang="en-US" dirty="0"/>
              <a:t>groups of processes are separated such that they cannot "see" resources in other groups. </a:t>
            </a:r>
            <a:endParaRPr lang="en-US" dirty="0" smtClean="0"/>
          </a:p>
          <a:p>
            <a:pPr lvl="1"/>
            <a:r>
              <a:rPr lang="en-US" dirty="0" smtClean="0"/>
              <a:t>For </a:t>
            </a:r>
            <a:r>
              <a:rPr lang="en-US" dirty="0"/>
              <a:t>example, a PID namespace provides a separate enumeration </a:t>
            </a:r>
            <a:r>
              <a:rPr lang="en-US" dirty="0" smtClean="0"/>
              <a:t>of process identifiers</a:t>
            </a:r>
            <a:r>
              <a:rPr lang="en-US" dirty="0"/>
              <a:t> within each </a:t>
            </a:r>
            <a:r>
              <a:rPr lang="en-US" dirty="0" smtClean="0"/>
              <a:t>namespace</a:t>
            </a:r>
          </a:p>
          <a:p>
            <a:pPr lvl="1"/>
            <a:r>
              <a:rPr lang="en-US" dirty="0" smtClean="0"/>
              <a:t>Shield container processes from the host and other containers’ processes.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205835" y="6311900"/>
            <a:ext cx="3780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Cgroups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046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5012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dirty="0" smtClean="0"/>
              <a:t>When combined, </a:t>
            </a:r>
            <a:r>
              <a:rPr lang="en-US" dirty="0" err="1" smtClean="0"/>
              <a:t>cgroups</a:t>
            </a:r>
            <a:r>
              <a:rPr lang="en-US" dirty="0" smtClean="0"/>
              <a:t> and namespace isolation let you run much lighter weight VMs.</a:t>
            </a:r>
          </a:p>
          <a:p>
            <a:pPr lvl="1"/>
            <a:r>
              <a:rPr lang="en-US" dirty="0" smtClean="0"/>
              <a:t>Less resource usage overhead for running VMs</a:t>
            </a:r>
          </a:p>
          <a:p>
            <a:pPr lvl="1"/>
            <a:r>
              <a:rPr lang="en-US" dirty="0" smtClean="0"/>
              <a:t>VMs can start and stop much more quickly</a:t>
            </a:r>
          </a:p>
          <a:p>
            <a:r>
              <a:rPr lang="en-US" dirty="0" smtClean="0"/>
              <a:t>You can do further tricks to optimize containers.</a:t>
            </a:r>
          </a:p>
          <a:p>
            <a:r>
              <a:rPr lang="en-US" dirty="0" smtClean="0"/>
              <a:t>You may be able to run many containers on a single VM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8815" y="4001294"/>
            <a:ext cx="1807575" cy="270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78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Hmm, when would I need to run lots of little </a:t>
            </a:r>
            <a:r>
              <a:rPr lang="en-US" dirty="0" smtClean="0"/>
              <a:t>containers...?</a:t>
            </a:r>
            <a:endParaRPr lang="en-US" dirty="0"/>
          </a:p>
        </p:txBody>
      </p:sp>
      <p:sp>
        <p:nvSpPr>
          <p:cNvPr id="8" name="Sun 7"/>
          <p:cNvSpPr/>
          <p:nvPr/>
        </p:nvSpPr>
        <p:spPr>
          <a:xfrm>
            <a:off x="2054268" y="1987142"/>
            <a:ext cx="4371583" cy="3401726"/>
          </a:xfrm>
          <a:prstGeom prst="su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Microservices</a:t>
            </a:r>
            <a:endParaRPr lang="en-US" dirty="0"/>
          </a:p>
        </p:txBody>
      </p:sp>
      <p:sp>
        <p:nvSpPr>
          <p:cNvPr id="7" name="Cloud 6"/>
          <p:cNvSpPr/>
          <p:nvPr/>
        </p:nvSpPr>
        <p:spPr>
          <a:xfrm>
            <a:off x="4377845" y="2709481"/>
            <a:ext cx="4728577" cy="2975841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28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Docker 101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Wrapping your </a:t>
            </a:r>
            <a:r>
              <a:rPr lang="en-US" dirty="0" err="1" smtClean="0"/>
              <a:t>Microservices</a:t>
            </a:r>
            <a:r>
              <a:rPr lang="en-US" dirty="0" smtClean="0"/>
              <a:t> in Containers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91619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docker">
      <a:dk1>
        <a:srgbClr val="394D54"/>
      </a:dk1>
      <a:lt1>
        <a:sysClr val="window" lastClr="FFFFFF"/>
      </a:lt1>
      <a:dk2>
        <a:srgbClr val="253232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8BB8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ockertemplate" id="{52CBCFE6-6C56-4C38-A8F5-9DD306B3A994}" vid="{64E31022-91EF-4A89-A27C-6D958FAB267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8985</TotalTime>
  <Words>2257</Words>
  <Application>Microsoft Macintosh PowerPoint</Application>
  <PresentationFormat>Widescreen</PresentationFormat>
  <Paragraphs>576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Cabin</vt:lpstr>
      <vt:lpstr>Calibri</vt:lpstr>
      <vt:lpstr>Calibri Light</vt:lpstr>
      <vt:lpstr>Geomanist</vt:lpstr>
      <vt:lpstr>Gill Sans</vt:lpstr>
      <vt:lpstr>ヒラギノ角ゴ ProN W3</vt:lpstr>
      <vt:lpstr>Arial</vt:lpstr>
      <vt:lpstr>1_Office Theme</vt:lpstr>
      <vt:lpstr>Office Theme</vt:lpstr>
      <vt:lpstr>Containers, Docker, and Microservices</vt:lpstr>
      <vt:lpstr>PowerPoint Presentation</vt:lpstr>
      <vt:lpstr>Hypervisor Virtualization</vt:lpstr>
      <vt:lpstr>Drawbacks to Using Hypervisors</vt:lpstr>
      <vt:lpstr>Operating System (OS) Virtualization</vt:lpstr>
      <vt:lpstr>Linux Containers (LXC)</vt:lpstr>
      <vt:lpstr>Container Takeaways</vt:lpstr>
      <vt:lpstr>Hmm, when would I need to run lots of little containers...?</vt:lpstr>
      <vt:lpstr>Docker 101</vt:lpstr>
      <vt:lpstr>What is Docker?</vt:lpstr>
      <vt:lpstr>Example: Set up a MySql Database</vt:lpstr>
      <vt:lpstr>What Happens (1/2)?</vt:lpstr>
      <vt:lpstr>What Happens (2/2)?</vt:lpstr>
      <vt:lpstr>What Happens if I Run the Command Again</vt:lpstr>
      <vt:lpstr>What’s Next?</vt:lpstr>
      <vt:lpstr>Make Your Own Images</vt:lpstr>
      <vt:lpstr>PowerPoint Presentation</vt:lpstr>
      <vt:lpstr>PowerPoint Presentation</vt:lpstr>
      <vt:lpstr>Docker Hub</vt:lpstr>
      <vt:lpstr>Make Multiple Containers</vt:lpstr>
      <vt:lpstr>Connecting Containers</vt:lpstr>
      <vt:lpstr>Composing Containers</vt:lpstr>
      <vt:lpstr>PowerPoint Presentation</vt:lpstr>
      <vt:lpstr>Data Volumes and the Storage Driver</vt:lpstr>
      <vt:lpstr>PowerPoint Presentation</vt:lpstr>
      <vt:lpstr>PowerPoint Presentation</vt:lpstr>
      <vt:lpstr>Dangerous Waters</vt:lpstr>
      <vt:lpstr>Docker Big Picture</vt:lpstr>
      <vt:lpstr>Docker </vt:lpstr>
      <vt:lpstr>Docker Goals</vt:lpstr>
      <vt:lpstr>Docker and Microservices</vt:lpstr>
      <vt:lpstr>The Challenge</vt:lpstr>
      <vt:lpstr>The Matrix From Hell</vt:lpstr>
      <vt:lpstr>Cargo Transport Pre-1960</vt:lpstr>
      <vt:lpstr>A matrix from hell</vt:lpstr>
      <vt:lpstr>It is a combinatorial problem</vt:lpstr>
      <vt:lpstr>Solution: Intermodal Shipping Container</vt:lpstr>
      <vt:lpstr>Docker is a shipping container system for code </vt:lpstr>
      <vt:lpstr>Containers vs. Virtual Machines</vt:lpstr>
      <vt:lpstr>Why are Docker containers lightweight?</vt:lpstr>
      <vt:lpstr>Changes and Updates</vt:lpstr>
      <vt:lpstr>Docker: Infrastructure as Code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Containers and Microservices</dc:title>
  <dc:creator>Marlon Pierce</dc:creator>
  <cp:lastModifiedBy>Marlon Pierce</cp:lastModifiedBy>
  <cp:revision>117</cp:revision>
  <cp:lastPrinted>2016-10-11T19:22:42Z</cp:lastPrinted>
  <dcterms:created xsi:type="dcterms:W3CDTF">2016-10-07T16:38:21Z</dcterms:created>
  <dcterms:modified xsi:type="dcterms:W3CDTF">2018-11-08T20:02:57Z</dcterms:modified>
</cp:coreProperties>
</file>